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8" r:id="rId2"/>
    <p:sldId id="256" r:id="rId3"/>
    <p:sldId id="257" r:id="rId4"/>
    <p:sldId id="258" r:id="rId5"/>
    <p:sldId id="262" r:id="rId6"/>
    <p:sldId id="332" r:id="rId7"/>
    <p:sldId id="351" r:id="rId8"/>
    <p:sldId id="353" r:id="rId9"/>
    <p:sldId id="265" r:id="rId10"/>
    <p:sldId id="266" r:id="rId11"/>
    <p:sldId id="267" r:id="rId12"/>
    <p:sldId id="268" r:id="rId13"/>
    <p:sldId id="391" r:id="rId14"/>
    <p:sldId id="311" r:id="rId15"/>
    <p:sldId id="313" r:id="rId16"/>
    <p:sldId id="392" r:id="rId17"/>
    <p:sldId id="354" r:id="rId18"/>
    <p:sldId id="355" r:id="rId19"/>
    <p:sldId id="361" r:id="rId20"/>
    <p:sldId id="362" r:id="rId21"/>
    <p:sldId id="365" r:id="rId22"/>
    <p:sldId id="364" r:id="rId23"/>
    <p:sldId id="394" r:id="rId24"/>
    <p:sldId id="395" r:id="rId25"/>
    <p:sldId id="274" r:id="rId26"/>
    <p:sldId id="396" r:id="rId27"/>
    <p:sldId id="318" r:id="rId28"/>
    <p:sldId id="275" r:id="rId29"/>
    <p:sldId id="331" r:id="rId30"/>
    <p:sldId id="366" r:id="rId31"/>
    <p:sldId id="367" r:id="rId32"/>
    <p:sldId id="397" r:id="rId33"/>
    <p:sldId id="398" r:id="rId34"/>
    <p:sldId id="399" r:id="rId35"/>
    <p:sldId id="400" r:id="rId36"/>
    <p:sldId id="291" r:id="rId37"/>
    <p:sldId id="292" r:id="rId38"/>
    <p:sldId id="290" r:id="rId39"/>
  </p:sldIdLst>
  <p:sldSz cx="100838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10C430E-F6A9-4FCF-915A-0E1CD612455D}">
          <p14:sldIdLst>
            <p14:sldId id="288"/>
            <p14:sldId id="256"/>
            <p14:sldId id="257"/>
            <p14:sldId id="258"/>
            <p14:sldId id="262"/>
            <p14:sldId id="332"/>
            <p14:sldId id="351"/>
            <p14:sldId id="353"/>
            <p14:sldId id="265"/>
            <p14:sldId id="266"/>
            <p14:sldId id="267"/>
            <p14:sldId id="268"/>
            <p14:sldId id="391"/>
            <p14:sldId id="311"/>
            <p14:sldId id="313"/>
            <p14:sldId id="392"/>
            <p14:sldId id="354"/>
            <p14:sldId id="355"/>
            <p14:sldId id="361"/>
            <p14:sldId id="362"/>
            <p14:sldId id="365"/>
            <p14:sldId id="364"/>
            <p14:sldId id="394"/>
            <p14:sldId id="395"/>
            <p14:sldId id="274"/>
            <p14:sldId id="396"/>
            <p14:sldId id="318"/>
            <p14:sldId id="275"/>
            <p14:sldId id="331"/>
            <p14:sldId id="366"/>
            <p14:sldId id="367"/>
            <p14:sldId id="397"/>
            <p14:sldId id="398"/>
            <p14:sldId id="399"/>
            <p14:sldId id="400"/>
            <p14:sldId id="291"/>
            <p14:sldId id="292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0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43"/>
  </p:normalViewPr>
  <p:slideViewPr>
    <p:cSldViewPr>
      <p:cViewPr varScale="1">
        <p:scale>
          <a:sx n="99" d="100"/>
          <a:sy n="99" d="100"/>
        </p:scale>
        <p:origin x="1674" y="96"/>
      </p:cViewPr>
      <p:guideLst>
        <p:guide orient="horz" pos="2880"/>
        <p:guide pos="20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AFEDE-B73C-4A5D-8ACB-2554C9E73409}" type="datetimeFigureOut">
              <a:rPr lang="ru-RU" smtClean="0"/>
              <a:t>05.04.2024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46488" y="946150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661A5-2628-424B-8914-666145905BD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46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61A5-2628-424B-8914-666145905BD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025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61A5-2628-424B-8914-666145905BD1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93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1661A5-2628-424B-8914-666145905BD1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94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3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06587">
              <a:lnSpc>
                <a:spcPts val="1084"/>
              </a:lnSpc>
            </a:pPr>
            <a:fld id="{81D60167-4931-47E6-BA6A-407CBD079E47}" type="slidenum">
              <a:rPr lang="en-US" smtClean="0"/>
              <a:pPr marL="106587">
                <a:lnSpc>
                  <a:spcPts val="1084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3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06587">
              <a:lnSpc>
                <a:spcPts val="1084"/>
              </a:lnSpc>
            </a:pPr>
            <a:fld id="{81D60167-4931-47E6-BA6A-407CBD079E47}" type="slidenum">
              <a:rPr lang="en-US" smtClean="0"/>
              <a:pPr marL="106587">
                <a:lnSpc>
                  <a:spcPts val="1084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6"/>
            <a:ext cx="4386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9456"/>
            <a:ext cx="43864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3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06587">
              <a:lnSpc>
                <a:spcPts val="1084"/>
              </a:lnSpc>
            </a:pPr>
            <a:fld id="{81D60167-4931-47E6-BA6A-407CBD079E47}" type="slidenum">
              <a:rPr lang="en-US" smtClean="0"/>
              <a:pPr marL="106587">
                <a:lnSpc>
                  <a:spcPts val="1084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3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06587">
              <a:lnSpc>
                <a:spcPts val="1084"/>
              </a:lnSpc>
            </a:pPr>
            <a:fld id="{81D60167-4931-47E6-BA6A-407CBD079E47}" type="slidenum">
              <a:rPr lang="en-US" smtClean="0"/>
              <a:pPr marL="106587">
                <a:lnSpc>
                  <a:spcPts val="1084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3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06587">
              <a:lnSpc>
                <a:spcPts val="1084"/>
              </a:lnSpc>
            </a:pPr>
            <a:fld id="{81D60167-4931-47E6-BA6A-407CBD079E47}" type="slidenum">
              <a:rPr lang="en-US" smtClean="0"/>
              <a:pPr marL="106587">
                <a:lnSpc>
                  <a:spcPts val="1084"/>
                </a:lnSpc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4190" y="302514"/>
            <a:ext cx="90754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190" y="1739456"/>
            <a:ext cx="90754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87513" y="6784341"/>
            <a:ext cx="199400" cy="4231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3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06587">
              <a:lnSpc>
                <a:spcPts val="1084"/>
              </a:lnSpc>
            </a:pPr>
            <a:fld id="{81D60167-4931-47E6-BA6A-407CBD079E47}" type="slidenum">
              <a:rPr lang="en-US" smtClean="0"/>
              <a:pPr marL="106587">
                <a:lnSpc>
                  <a:spcPts val="1084"/>
                </a:lnSpc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31140">
        <a:defRPr>
          <a:latin typeface="+mn-lt"/>
          <a:ea typeface="+mn-ea"/>
          <a:cs typeface="+mn-cs"/>
        </a:defRPr>
      </a:lvl2pPr>
      <a:lvl3pPr marL="862279">
        <a:defRPr>
          <a:latin typeface="+mn-lt"/>
          <a:ea typeface="+mn-ea"/>
          <a:cs typeface="+mn-cs"/>
        </a:defRPr>
      </a:lvl3pPr>
      <a:lvl4pPr marL="1293419">
        <a:defRPr>
          <a:latin typeface="+mn-lt"/>
          <a:ea typeface="+mn-ea"/>
          <a:cs typeface="+mn-cs"/>
        </a:defRPr>
      </a:lvl4pPr>
      <a:lvl5pPr marL="1724558">
        <a:defRPr>
          <a:latin typeface="+mn-lt"/>
          <a:ea typeface="+mn-ea"/>
          <a:cs typeface="+mn-cs"/>
        </a:defRPr>
      </a:lvl5pPr>
      <a:lvl6pPr marL="2155698">
        <a:defRPr>
          <a:latin typeface="+mn-lt"/>
          <a:ea typeface="+mn-ea"/>
          <a:cs typeface="+mn-cs"/>
        </a:defRPr>
      </a:lvl6pPr>
      <a:lvl7pPr marL="2586838">
        <a:defRPr>
          <a:latin typeface="+mn-lt"/>
          <a:ea typeface="+mn-ea"/>
          <a:cs typeface="+mn-cs"/>
        </a:defRPr>
      </a:lvl7pPr>
      <a:lvl8pPr marL="3017977">
        <a:defRPr>
          <a:latin typeface="+mn-lt"/>
          <a:ea typeface="+mn-ea"/>
          <a:cs typeface="+mn-cs"/>
        </a:defRPr>
      </a:lvl8pPr>
      <a:lvl9pPr marL="344911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31140">
        <a:defRPr>
          <a:latin typeface="+mn-lt"/>
          <a:ea typeface="+mn-ea"/>
          <a:cs typeface="+mn-cs"/>
        </a:defRPr>
      </a:lvl2pPr>
      <a:lvl3pPr marL="862279">
        <a:defRPr>
          <a:latin typeface="+mn-lt"/>
          <a:ea typeface="+mn-ea"/>
          <a:cs typeface="+mn-cs"/>
        </a:defRPr>
      </a:lvl3pPr>
      <a:lvl4pPr marL="1293419">
        <a:defRPr>
          <a:latin typeface="+mn-lt"/>
          <a:ea typeface="+mn-ea"/>
          <a:cs typeface="+mn-cs"/>
        </a:defRPr>
      </a:lvl4pPr>
      <a:lvl5pPr marL="1724558">
        <a:defRPr>
          <a:latin typeface="+mn-lt"/>
          <a:ea typeface="+mn-ea"/>
          <a:cs typeface="+mn-cs"/>
        </a:defRPr>
      </a:lvl5pPr>
      <a:lvl6pPr marL="2155698">
        <a:defRPr>
          <a:latin typeface="+mn-lt"/>
          <a:ea typeface="+mn-ea"/>
          <a:cs typeface="+mn-cs"/>
        </a:defRPr>
      </a:lvl6pPr>
      <a:lvl7pPr marL="2586838">
        <a:defRPr>
          <a:latin typeface="+mn-lt"/>
          <a:ea typeface="+mn-ea"/>
          <a:cs typeface="+mn-cs"/>
        </a:defRPr>
      </a:lvl7pPr>
      <a:lvl8pPr marL="3017977">
        <a:defRPr>
          <a:latin typeface="+mn-lt"/>
          <a:ea typeface="+mn-ea"/>
          <a:cs typeface="+mn-cs"/>
        </a:defRPr>
      </a:lvl8pPr>
      <a:lvl9pPr marL="344911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00" y="123825"/>
            <a:ext cx="9550400" cy="3581400"/>
          </a:xfrm>
        </p:spPr>
        <p:txBody>
          <a:bodyPr>
            <a:noAutofit/>
          </a:bodyPr>
          <a:lstStyle/>
          <a:p>
            <a:pPr algn="ctr"/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некоторых вопросах </a:t>
            </a: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налогам и другим обязательным платежам адвокатов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(индивидуальный подоходный налог,  социальные отчисления, социальный налог, обязательные пенсионные взносы,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пенсионные взносы </a:t>
            </a:r>
            <a:b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работодателя, взносы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ОСМС)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подготовила адвокат Коллегии адвокатов города Астаны </a:t>
            </a:r>
            <a:b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Акатова Сауле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Баршановна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820" name="Picture 4" descr="Картинки по запросу налогообло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25"/>
            <a:ext cx="100838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902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9942" y="3171825"/>
            <a:ext cx="10083800" cy="2209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10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27183" y="1114425"/>
            <a:ext cx="9409551" cy="62985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08384" indent="423954">
              <a:lnSpc>
                <a:spcPct val="95900"/>
              </a:lnSpc>
              <a:spcBef>
                <a:spcPts val="1268"/>
              </a:spcBef>
            </a:pPr>
            <a:r>
              <a:rPr spc="-5" dirty="0" err="1">
                <a:latin typeface="Times New Roman"/>
                <a:cs typeface="Times New Roman"/>
              </a:rPr>
              <a:t>Из</a:t>
            </a:r>
            <a:r>
              <a:rPr spc="-5" dirty="0">
                <a:latin typeface="Times New Roman"/>
                <a:cs typeface="Times New Roman"/>
              </a:rPr>
              <a:t> сказанного следует, что, 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исходя 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из 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условий 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договора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5" dirty="0">
                <a:latin typeface="Times New Roman"/>
                <a:cs typeface="Times New Roman"/>
              </a:rPr>
              <a:t>адвокату </a:t>
            </a:r>
            <a:r>
              <a:rPr spc="-9" dirty="0">
                <a:latin typeface="Times New Roman"/>
                <a:cs typeface="Times New Roman"/>
              </a:rPr>
              <a:t>не </a:t>
            </a:r>
            <a:r>
              <a:rPr spc="-5" dirty="0">
                <a:latin typeface="Times New Roman"/>
                <a:cs typeface="Times New Roman"/>
              </a:rPr>
              <a:t>составит большого труда  </a:t>
            </a:r>
            <a:r>
              <a:rPr dirty="0">
                <a:latin typeface="Times New Roman"/>
                <a:cs typeface="Times New Roman"/>
              </a:rPr>
              <a:t>определить </a:t>
            </a:r>
            <a:r>
              <a:rPr spc="-5" dirty="0">
                <a:latin typeface="Times New Roman"/>
                <a:cs typeface="Times New Roman"/>
              </a:rPr>
              <a:t>доход, полученный, </a:t>
            </a:r>
            <a:r>
              <a:rPr dirty="0">
                <a:latin typeface="Times New Roman"/>
                <a:cs typeface="Times New Roman"/>
              </a:rPr>
              <a:t>к </a:t>
            </a:r>
            <a:r>
              <a:rPr spc="-5" dirty="0">
                <a:latin typeface="Times New Roman"/>
                <a:cs typeface="Times New Roman"/>
              </a:rPr>
              <a:t>примеру, при </a:t>
            </a:r>
            <a:r>
              <a:rPr dirty="0">
                <a:latin typeface="Times New Roman"/>
                <a:cs typeface="Times New Roman"/>
              </a:rPr>
              <a:t>даче им </a:t>
            </a:r>
            <a:r>
              <a:rPr spc="-5" dirty="0">
                <a:latin typeface="Times New Roman"/>
                <a:cs typeface="Times New Roman"/>
              </a:rPr>
              <a:t>консультации по правовым вопросам (в  </a:t>
            </a:r>
            <a:r>
              <a:rPr dirty="0">
                <a:latin typeface="Times New Roman"/>
                <a:cs typeface="Times New Roman"/>
              </a:rPr>
              <a:t>устной </a:t>
            </a:r>
            <a:r>
              <a:rPr spc="-5" dirty="0">
                <a:latin typeface="Times New Roman"/>
                <a:cs typeface="Times New Roman"/>
              </a:rPr>
              <a:t>форме), поскольку оплата адвокату производится </a:t>
            </a:r>
            <a:r>
              <a:rPr dirty="0">
                <a:latin typeface="Times New Roman"/>
                <a:cs typeface="Times New Roman"/>
              </a:rPr>
              <a:t>лицом, </a:t>
            </a:r>
            <a:r>
              <a:rPr spc="-5" dirty="0">
                <a:latin typeface="Times New Roman"/>
                <a:cs typeface="Times New Roman"/>
              </a:rPr>
              <a:t>обратившимся </a:t>
            </a:r>
            <a:r>
              <a:rPr dirty="0">
                <a:latin typeface="Times New Roman"/>
                <a:cs typeface="Times New Roman"/>
              </a:rPr>
              <a:t>к </a:t>
            </a:r>
            <a:r>
              <a:rPr spc="-5" dirty="0">
                <a:latin typeface="Times New Roman"/>
                <a:cs typeface="Times New Roman"/>
              </a:rPr>
              <a:t>адвокату </a:t>
            </a:r>
            <a:r>
              <a:rPr dirty="0">
                <a:latin typeface="Times New Roman"/>
                <a:cs typeface="Times New Roman"/>
              </a:rPr>
              <a:t>за  </a:t>
            </a:r>
            <a:r>
              <a:rPr spc="-5" dirty="0">
                <a:latin typeface="Times New Roman"/>
                <a:cs typeface="Times New Roman"/>
              </a:rPr>
              <a:t>юридической </a:t>
            </a:r>
            <a:r>
              <a:rPr dirty="0">
                <a:latin typeface="Times New Roman"/>
                <a:cs typeface="Times New Roman"/>
              </a:rPr>
              <a:t>помощью, по </a:t>
            </a:r>
            <a:r>
              <a:rPr spc="-5" dirty="0">
                <a:latin typeface="Times New Roman"/>
                <a:cs typeface="Times New Roman"/>
              </a:rPr>
              <a:t>факту получения </a:t>
            </a:r>
            <a:r>
              <a:rPr dirty="0">
                <a:latin typeface="Times New Roman"/>
                <a:cs typeface="Times New Roman"/>
              </a:rPr>
              <a:t>консультации. </a:t>
            </a:r>
            <a:r>
              <a:rPr spc="-5" dirty="0">
                <a:latin typeface="Times New Roman"/>
                <a:cs typeface="Times New Roman"/>
              </a:rPr>
              <a:t>Соответственно </a:t>
            </a:r>
            <a:r>
              <a:rPr dirty="0">
                <a:latin typeface="Times New Roman"/>
                <a:cs typeface="Times New Roman"/>
              </a:rPr>
              <a:t>доход для </a:t>
            </a:r>
            <a:r>
              <a:rPr spc="-5" dirty="0">
                <a:latin typeface="Times New Roman"/>
                <a:cs typeface="Times New Roman"/>
              </a:rPr>
              <a:t>исчисления  ИПН </a:t>
            </a:r>
            <a:r>
              <a:rPr dirty="0">
                <a:latin typeface="Times New Roman"/>
                <a:cs typeface="Times New Roman"/>
              </a:rPr>
              <a:t>учитывается адвокатом </a:t>
            </a:r>
            <a:r>
              <a:rPr spc="-5" dirty="0">
                <a:latin typeface="Times New Roman"/>
                <a:cs typeface="Times New Roman"/>
              </a:rPr>
              <a:t>в </a:t>
            </a:r>
            <a:r>
              <a:rPr dirty="0">
                <a:latin typeface="Times New Roman"/>
                <a:cs typeface="Times New Roman"/>
              </a:rPr>
              <a:t>том </a:t>
            </a:r>
            <a:r>
              <a:rPr spc="-5" dirty="0">
                <a:latin typeface="Times New Roman"/>
                <a:cs typeface="Times New Roman"/>
              </a:rPr>
              <a:t>месяце, в котором </a:t>
            </a:r>
            <a:r>
              <a:rPr dirty="0">
                <a:latin typeface="Times New Roman"/>
                <a:cs typeface="Times New Roman"/>
              </a:rPr>
              <a:t>была </a:t>
            </a:r>
            <a:r>
              <a:rPr spc="-5" dirty="0">
                <a:latin typeface="Times New Roman"/>
                <a:cs typeface="Times New Roman"/>
              </a:rPr>
              <a:t>дана консультация, </a:t>
            </a:r>
            <a:r>
              <a:rPr dirty="0">
                <a:latin typeface="Times New Roman"/>
                <a:cs typeface="Times New Roman"/>
              </a:rPr>
              <a:t>а </a:t>
            </a:r>
            <a:r>
              <a:rPr spc="-5" dirty="0">
                <a:latin typeface="Times New Roman"/>
                <a:cs typeface="Times New Roman"/>
              </a:rPr>
              <a:t>сам ИПН  </a:t>
            </a:r>
            <a:r>
              <a:rPr dirty="0">
                <a:latin typeface="Times New Roman"/>
                <a:cs typeface="Times New Roman"/>
              </a:rPr>
              <a:t>уплачивается </a:t>
            </a:r>
            <a:r>
              <a:rPr spc="-5" dirty="0">
                <a:latin typeface="Times New Roman"/>
                <a:cs typeface="Times New Roman"/>
              </a:rPr>
              <a:t>адвокатом </a:t>
            </a:r>
            <a:r>
              <a:rPr spc="-9" dirty="0">
                <a:latin typeface="Times New Roman"/>
                <a:cs typeface="Times New Roman"/>
              </a:rPr>
              <a:t>не </a:t>
            </a:r>
            <a:r>
              <a:rPr spc="-5" dirty="0">
                <a:latin typeface="Times New Roman"/>
                <a:cs typeface="Times New Roman"/>
              </a:rPr>
              <a:t>позднее </a:t>
            </a:r>
            <a:r>
              <a:rPr dirty="0">
                <a:latin typeface="Times New Roman"/>
                <a:cs typeface="Times New Roman"/>
              </a:rPr>
              <a:t>5 </a:t>
            </a:r>
            <a:r>
              <a:rPr spc="-5" dirty="0">
                <a:latin typeface="Times New Roman"/>
                <a:cs typeface="Times New Roman"/>
              </a:rPr>
              <a:t>числа месяца, следующего </a:t>
            </a:r>
            <a:r>
              <a:rPr spc="-9" dirty="0">
                <a:latin typeface="Times New Roman"/>
                <a:cs typeface="Times New Roman"/>
              </a:rPr>
              <a:t>за </a:t>
            </a:r>
            <a:r>
              <a:rPr spc="-5" dirty="0">
                <a:latin typeface="Times New Roman"/>
                <a:cs typeface="Times New Roman"/>
              </a:rPr>
              <a:t>месяцем, по доходам </a:t>
            </a:r>
            <a:r>
              <a:rPr dirty="0">
                <a:latin typeface="Times New Roman"/>
                <a:cs typeface="Times New Roman"/>
              </a:rPr>
              <a:t>за </a:t>
            </a:r>
            <a:r>
              <a:rPr spc="-5" dirty="0">
                <a:latin typeface="Times New Roman"/>
                <a:cs typeface="Times New Roman"/>
              </a:rPr>
              <a:t>который  исчислен</a:t>
            </a:r>
            <a:r>
              <a:rPr spc="-57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налог.</a:t>
            </a:r>
          </a:p>
          <a:p>
            <a:pPr>
              <a:spcBef>
                <a:spcPts val="19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435930">
              <a:lnSpc>
                <a:spcPts val="1980"/>
              </a:lnSpc>
            </a:pPr>
            <a:r>
              <a:rPr i="1" u="sng" spc="-424" dirty="0">
                <a:latin typeface="Times New Roman"/>
                <a:cs typeface="Times New Roman"/>
              </a:rPr>
              <a:t> </a:t>
            </a:r>
            <a:r>
              <a:rPr b="1" i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Пример:</a:t>
            </a:r>
            <a:endParaRPr i="1" u="sng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26348" indent="423954" algn="just">
              <a:lnSpc>
                <a:spcPct val="95900"/>
              </a:lnSpc>
              <a:spcBef>
                <a:spcPts val="24"/>
              </a:spcBef>
            </a:pP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Адвокатом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6 марта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9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дана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лицу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консультация (устная)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по правовому вопросу.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Оплата в 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сумме 500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 произведена лицом адвокату в этот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же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день. Следовательно,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доход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 размере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500  тенге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является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доходом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адвоката, полученным в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марте </a:t>
            </a:r>
            <a:r>
              <a:rPr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5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spc="5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spc="7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года.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indent="434975" algn="just">
              <a:lnSpc>
                <a:spcPts val="1905"/>
              </a:lnSpc>
            </a:pP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Сумма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ИПН адвоката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данного дохода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за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март  </a:t>
            </a:r>
            <a:r>
              <a:rPr i="1" spc="5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spc="5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spc="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года составит 50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 (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т.е</a:t>
            </a:r>
            <a:r>
              <a:rPr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10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%</a:t>
            </a:r>
            <a:r>
              <a:rPr i="1" spc="38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от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500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тенге). </a:t>
            </a:r>
            <a:r>
              <a:rPr i="1" spc="-9" dirty="0">
                <a:solidFill>
                  <a:schemeClr val="bg1"/>
                </a:solidFill>
                <a:latin typeface="Times New Roman"/>
                <a:cs typeface="Times New Roman"/>
              </a:rPr>
              <a:t>Эту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сумму ИПН адвокат обязан уплатить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в бюджет не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позднее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5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апреля 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spc="-8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года</a:t>
            </a:r>
            <a:r>
              <a:rPr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indent="434975" algn="just">
              <a:lnSpc>
                <a:spcPts val="1905"/>
              </a:lnSpc>
            </a:pPr>
            <a:endParaRPr lang="ru-RU" i="1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indent="434975" algn="just">
              <a:lnSpc>
                <a:spcPts val="1905"/>
              </a:lnSpc>
            </a:pPr>
            <a:endParaRPr dirty="0">
              <a:latin typeface="Times New Roman"/>
              <a:cs typeface="Times New Roman"/>
            </a:endParaRPr>
          </a:p>
          <a:p>
            <a:pPr marL="11976" marR="4790" indent="423954">
              <a:lnSpc>
                <a:spcPts val="1961"/>
              </a:lnSpc>
            </a:pPr>
            <a:r>
              <a:rPr dirty="0">
                <a:latin typeface="Times New Roman"/>
                <a:cs typeface="Times New Roman"/>
              </a:rPr>
              <a:t>Более сложным является 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определение дохода адвоката, когда 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оказание юридической помощи  доверителю 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длится 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на 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протяжении </a:t>
            </a:r>
            <a:r>
              <a:rPr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определенного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периода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, </a:t>
            </a:r>
            <a:r>
              <a:rPr spc="-5" dirty="0">
                <a:latin typeface="Times New Roman"/>
                <a:cs typeface="Times New Roman"/>
              </a:rPr>
              <a:t>включая месяцы, </a:t>
            </a:r>
            <a:r>
              <a:rPr dirty="0">
                <a:latin typeface="Times New Roman"/>
                <a:cs typeface="Times New Roman"/>
              </a:rPr>
              <a:t>а </a:t>
            </a:r>
            <a:r>
              <a:rPr spc="-5" dirty="0">
                <a:latin typeface="Times New Roman"/>
                <a:cs typeface="Times New Roman"/>
              </a:rPr>
              <a:t>порой и года, и</a:t>
            </a:r>
            <a:r>
              <a:rPr spc="192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оплата</a:t>
            </a:r>
            <a:r>
              <a:rPr lang="ru-RU" spc="-5" dirty="0">
                <a:latin typeface="Times New Roman"/>
                <a:cs typeface="Times New Roman"/>
              </a:rPr>
              <a:t> юридической </a:t>
            </a:r>
            <a:r>
              <a:rPr lang="ru-RU" dirty="0">
                <a:latin typeface="Times New Roman"/>
                <a:cs typeface="Times New Roman"/>
              </a:rPr>
              <a:t>помощи </a:t>
            </a:r>
            <a:r>
              <a:rPr lang="ru-RU" spc="-5" dirty="0">
                <a:latin typeface="Times New Roman"/>
                <a:cs typeface="Times New Roman"/>
              </a:rPr>
              <a:t>адвоката производится доверителем путем полной предварительной </a:t>
            </a:r>
            <a:r>
              <a:rPr lang="ru-RU" dirty="0">
                <a:latin typeface="Times New Roman"/>
                <a:cs typeface="Times New Roman"/>
              </a:rPr>
              <a:t>оплаты, либо каждый месяц, либо траншами и т.п. </a:t>
            </a:r>
            <a:r>
              <a:rPr lang="ru-RU" spc="-5" dirty="0">
                <a:latin typeface="Times New Roman"/>
                <a:cs typeface="Times New Roman"/>
              </a:rPr>
              <a:t>Это можно  </a:t>
            </a:r>
            <a:r>
              <a:rPr lang="ru-RU" dirty="0">
                <a:latin typeface="Times New Roman"/>
                <a:cs typeface="Times New Roman"/>
              </a:rPr>
              <a:t>встретить, к </a:t>
            </a:r>
            <a:r>
              <a:rPr lang="ru-RU" spc="-5" dirty="0">
                <a:latin typeface="Times New Roman"/>
                <a:cs typeface="Times New Roman"/>
              </a:rPr>
              <a:t>примеру, </a:t>
            </a:r>
            <a:r>
              <a:rPr lang="ru-RU" spc="-5" dirty="0" smtClean="0">
                <a:latin typeface="Times New Roman"/>
                <a:cs typeface="Times New Roman"/>
              </a:rPr>
              <a:t>когда </a:t>
            </a:r>
            <a:r>
              <a:rPr lang="ru-RU" dirty="0">
                <a:latin typeface="Times New Roman"/>
                <a:cs typeface="Times New Roman"/>
              </a:rPr>
              <a:t>адвокат </a:t>
            </a:r>
            <a:r>
              <a:rPr lang="ru-RU" spc="-5" dirty="0">
                <a:latin typeface="Times New Roman"/>
                <a:cs typeface="Times New Roman"/>
              </a:rPr>
              <a:t>участвует в качестве защитника в уголовном судопроизводстве, 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участвует в качестве представителя доверителя в гражданском  судопроизводстве и</a:t>
            </a:r>
            <a:r>
              <a:rPr lang="ru-RU" spc="198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т.п.</a:t>
            </a:r>
          </a:p>
          <a:p>
            <a:pPr marL="11976" marR="4790" indent="423954">
              <a:lnSpc>
                <a:spcPts val="1961"/>
              </a:lnSpc>
            </a:pP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.5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14424"/>
            <a:ext cx="10083800" cy="23621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11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11376" y="1285553"/>
            <a:ext cx="9343683" cy="5604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5930" algn="just">
              <a:lnSpc>
                <a:spcPts val="1910"/>
              </a:lnSpc>
            </a:pPr>
            <a:endParaRPr lang="ru-RU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>
              <a:lnSpc>
                <a:spcPts val="1910"/>
              </a:lnSpc>
            </a:pP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данном случае </a:t>
            </a:r>
            <a:r>
              <a:rPr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большое значение имеют </a:t>
            </a:r>
            <a:r>
              <a:rPr b="1" dirty="0">
                <a:solidFill>
                  <a:srgbClr val="FFC000"/>
                </a:solidFill>
                <a:latin typeface="Times New Roman"/>
                <a:cs typeface="Times New Roman"/>
              </a:rPr>
              <a:t>условия договора</a:t>
            </a:r>
            <a:r>
              <a:rPr dirty="0">
                <a:solidFill>
                  <a:srgbClr val="FFC000"/>
                </a:solidFill>
                <a:latin typeface="Times New Roman"/>
                <a:cs typeface="Times New Roman"/>
              </a:rPr>
              <a:t>,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заключенного </a:t>
            </a:r>
            <a:r>
              <a:rPr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между</a:t>
            </a:r>
            <a:r>
              <a:rPr spc="99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адвокатом</a:t>
            </a:r>
            <a:r>
              <a:rPr lang="ru-RU" spc="-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лицом,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обратившимся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к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нему </a:t>
            </a:r>
            <a:r>
              <a:rPr spc="-9" dirty="0">
                <a:solidFill>
                  <a:schemeClr val="bg1"/>
                </a:solidFill>
                <a:latin typeface="Times New Roman"/>
                <a:cs typeface="Times New Roman"/>
              </a:rPr>
              <a:t>за </a:t>
            </a:r>
            <a:r>
              <a:rPr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юридической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dirty="0" err="1">
                <a:solidFill>
                  <a:schemeClr val="bg1"/>
                </a:solidFill>
                <a:latin typeface="Times New Roman"/>
                <a:cs typeface="Times New Roman"/>
              </a:rPr>
              <a:t>помощью</a:t>
            </a:r>
            <a:r>
              <a:rPr lang="ru-RU" dirty="0">
                <a:solidFill>
                  <a:schemeClr val="bg1"/>
                </a:solidFill>
                <a:latin typeface="Times New Roman"/>
                <a:cs typeface="Times New Roman"/>
              </a:rPr>
              <a:t> (доверителем)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Именно из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условий такого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договора 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можно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определить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момент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(факт) предоставления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адвокатом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юридической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помощи, с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которого 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у  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появляется обязанность </a:t>
            </a:r>
            <a:r>
              <a:rPr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исчислить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 и </a:t>
            </a:r>
            <a:r>
              <a:rPr dirty="0" err="1">
                <a:solidFill>
                  <a:schemeClr val="bg1"/>
                </a:solidFill>
                <a:latin typeface="Times New Roman"/>
                <a:cs typeface="Times New Roman"/>
              </a:rPr>
              <a:t>оплатить</a:t>
            </a:r>
            <a:r>
              <a:rPr spc="11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pc="113" dirty="0">
                <a:solidFill>
                  <a:schemeClr val="bg1"/>
                </a:solidFill>
                <a:latin typeface="Times New Roman"/>
                <a:cs typeface="Times New Roman"/>
              </a:rPr>
              <a:t>ИПН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ru-RU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>
              <a:lnSpc>
                <a:spcPts val="1910"/>
              </a:lnSpc>
            </a:pPr>
            <a:endParaRPr dirty="0">
              <a:latin typeface="Times New Roman"/>
              <a:cs typeface="Times New Roman"/>
            </a:endParaRPr>
          </a:p>
          <a:p>
            <a:pPr marL="435930">
              <a:lnSpc>
                <a:spcPts val="1910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435930">
              <a:lnSpc>
                <a:spcPts val="1910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435930">
              <a:lnSpc>
                <a:spcPts val="1910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435930">
              <a:lnSpc>
                <a:spcPts val="1910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435930" algn="just">
              <a:lnSpc>
                <a:spcPts val="1910"/>
              </a:lnSpc>
            </a:pPr>
            <a:r>
              <a:rPr dirty="0" err="1">
                <a:latin typeface="Times New Roman"/>
                <a:cs typeface="Times New Roman"/>
              </a:rPr>
              <a:t>На</a:t>
            </a:r>
            <a:r>
              <a:rPr dirty="0">
                <a:latin typeface="Times New Roman"/>
                <a:cs typeface="Times New Roman"/>
              </a:rPr>
              <a:t> практике многими адвокатами для подтверждения факта оказания </a:t>
            </a:r>
            <a:r>
              <a:rPr dirty="0" err="1">
                <a:latin typeface="Times New Roman"/>
                <a:cs typeface="Times New Roman"/>
              </a:rPr>
              <a:t>лицу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юридической</a:t>
            </a:r>
            <a:endParaRPr lang="ru-RU" dirty="0">
              <a:latin typeface="Times New Roman"/>
              <a:cs typeface="Times New Roman"/>
            </a:endParaRPr>
          </a:p>
          <a:p>
            <a:pPr marL="435930" marR="591619" algn="just">
              <a:lnSpc>
                <a:spcPts val="1910"/>
              </a:lnSpc>
              <a:spcBef>
                <a:spcPts val="42"/>
              </a:spcBef>
            </a:pPr>
            <a:r>
              <a:rPr dirty="0" err="1">
                <a:latin typeface="Times New Roman"/>
                <a:cs typeface="Times New Roman"/>
              </a:rPr>
              <a:t>помощи</a:t>
            </a:r>
            <a:r>
              <a:rPr dirty="0">
                <a:latin typeface="Times New Roman"/>
                <a:cs typeface="Times New Roman"/>
              </a:rPr>
              <a:t> помимо </a:t>
            </a:r>
            <a:r>
              <a:rPr dirty="0" err="1">
                <a:latin typeface="Times New Roman"/>
                <a:cs typeface="Times New Roman"/>
              </a:rPr>
              <a:t>договора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 дополнительно </a:t>
            </a:r>
            <a:r>
              <a:rPr dirty="0" err="1">
                <a:latin typeface="Times New Roman"/>
                <a:cs typeface="Times New Roman"/>
              </a:rPr>
              <a:t>используется</a:t>
            </a:r>
            <a:r>
              <a:rPr dirty="0">
                <a:latin typeface="Times New Roman"/>
                <a:cs typeface="Times New Roman"/>
              </a:rPr>
              <a:t> еще и подписание с последним документа,  подтверждающего факт оказания юридической помощи. Например, акта приемки оказанной  юридической помощи, акта приемки исполненного поручения, расписки и т.п.</a:t>
            </a:r>
          </a:p>
          <a:p>
            <a:pPr marL="435930">
              <a:lnSpc>
                <a:spcPts val="1905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435930">
              <a:lnSpc>
                <a:spcPts val="1905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435930" algn="just">
              <a:lnSpc>
                <a:spcPts val="1905"/>
              </a:lnSpc>
            </a:pPr>
            <a:r>
              <a:rPr dirty="0">
                <a:latin typeface="Times New Roman"/>
                <a:cs typeface="Times New Roman"/>
              </a:rPr>
              <a:t>В </a:t>
            </a:r>
            <a:r>
              <a:rPr lang="ru-RU" dirty="0">
                <a:latin typeface="Times New Roman"/>
                <a:cs typeface="Times New Roman"/>
              </a:rPr>
              <a:t>этом </a:t>
            </a:r>
            <a:r>
              <a:rPr spc="-5" dirty="0" err="1">
                <a:latin typeface="Times New Roman"/>
                <a:cs typeface="Times New Roman"/>
              </a:rPr>
              <a:t>случае</a:t>
            </a:r>
            <a:r>
              <a:rPr spc="-5" dirty="0">
                <a:latin typeface="Times New Roman"/>
                <a:cs typeface="Times New Roman"/>
              </a:rPr>
              <a:t> договор, </a:t>
            </a:r>
            <a:r>
              <a:rPr dirty="0">
                <a:latin typeface="Times New Roman"/>
                <a:cs typeface="Times New Roman"/>
              </a:rPr>
              <a:t>акт </a:t>
            </a:r>
            <a:r>
              <a:rPr spc="-5" dirty="0">
                <a:latin typeface="Times New Roman"/>
                <a:cs typeface="Times New Roman"/>
              </a:rPr>
              <a:t>приемки оказанной юридической </a:t>
            </a:r>
            <a:r>
              <a:rPr dirty="0">
                <a:latin typeface="Times New Roman"/>
                <a:cs typeface="Times New Roman"/>
              </a:rPr>
              <a:t>помощи </a:t>
            </a:r>
            <a:r>
              <a:rPr spc="-5" dirty="0">
                <a:latin typeface="Times New Roman"/>
                <a:cs typeface="Times New Roman"/>
              </a:rPr>
              <a:t>и другие </a:t>
            </a:r>
            <a:r>
              <a:rPr spc="-5" dirty="0" err="1">
                <a:latin typeface="Times New Roman"/>
                <a:cs typeface="Times New Roman"/>
              </a:rPr>
              <a:t>относятся</a:t>
            </a:r>
            <a:r>
              <a:rPr spc="156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к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иным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документам адвоката</a:t>
            </a:r>
            <a:r>
              <a:rPr spc="-5" dirty="0">
                <a:solidFill>
                  <a:srgbClr val="0070C0"/>
                </a:solidFill>
                <a:latin typeface="Times New Roman"/>
                <a:cs typeface="Times New Roman"/>
              </a:rPr>
              <a:t>, являющимися основанием </a:t>
            </a:r>
            <a:r>
              <a:rPr dirty="0">
                <a:solidFill>
                  <a:srgbClr val="0070C0"/>
                </a:solidFill>
                <a:latin typeface="Times New Roman"/>
                <a:cs typeface="Times New Roman"/>
              </a:rPr>
              <a:t>для </a:t>
            </a:r>
            <a:r>
              <a:rPr spc="-5" dirty="0">
                <a:solidFill>
                  <a:srgbClr val="0070C0"/>
                </a:solidFill>
                <a:latin typeface="Times New Roman"/>
                <a:cs typeface="Times New Roman"/>
              </a:rPr>
              <a:t>определения объектов</a:t>
            </a:r>
            <a:r>
              <a:rPr spc="-5" dirty="0">
                <a:solidFill>
                  <a:srgbClr val="006FC0"/>
                </a:solidFill>
                <a:latin typeface="Times New Roman"/>
                <a:cs typeface="Times New Roman"/>
              </a:rPr>
              <a:t>  </a:t>
            </a:r>
            <a:r>
              <a:rPr spc="-5" dirty="0">
                <a:latin typeface="Times New Roman"/>
                <a:cs typeface="Times New Roman"/>
              </a:rPr>
              <a:t>налогообложения и (или) </a:t>
            </a:r>
            <a:r>
              <a:rPr dirty="0">
                <a:latin typeface="Times New Roman"/>
                <a:cs typeface="Times New Roman"/>
              </a:rPr>
              <a:t>объектов, </a:t>
            </a:r>
            <a:r>
              <a:rPr spc="-5" dirty="0">
                <a:latin typeface="Times New Roman"/>
                <a:cs typeface="Times New Roman"/>
              </a:rPr>
              <a:t>связанных </a:t>
            </a:r>
            <a:r>
              <a:rPr dirty="0">
                <a:latin typeface="Times New Roman"/>
                <a:cs typeface="Times New Roman"/>
              </a:rPr>
              <a:t>с </a:t>
            </a:r>
            <a:r>
              <a:rPr spc="-5" dirty="0">
                <a:latin typeface="Times New Roman"/>
                <a:cs typeface="Times New Roman"/>
              </a:rPr>
              <a:t>налогообложением, </a:t>
            </a:r>
            <a:r>
              <a:rPr dirty="0">
                <a:latin typeface="Times New Roman"/>
                <a:cs typeface="Times New Roman"/>
              </a:rPr>
              <a:t>а </a:t>
            </a:r>
            <a:r>
              <a:rPr spc="-5" dirty="0">
                <a:latin typeface="Times New Roman"/>
                <a:cs typeface="Times New Roman"/>
              </a:rPr>
              <a:t>также </a:t>
            </a:r>
            <a:r>
              <a:rPr dirty="0" err="1">
                <a:latin typeface="Times New Roman"/>
                <a:cs typeface="Times New Roman"/>
              </a:rPr>
              <a:t>для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ис</a:t>
            </a:r>
            <a:r>
              <a:rPr lang="ru-RU" spc="-5" dirty="0" err="1">
                <a:latin typeface="Times New Roman"/>
                <a:cs typeface="Times New Roman"/>
              </a:rPr>
              <a:t>полнения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налогового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обязательства</a:t>
            </a:r>
            <a:r>
              <a:rPr lang="ru-RU" spc="-5" dirty="0">
                <a:latin typeface="Times New Roman"/>
                <a:cs typeface="Times New Roman"/>
              </a:rPr>
              <a:t>. То есть</a:t>
            </a:r>
            <a:r>
              <a:rPr dirty="0">
                <a:latin typeface="Times New Roman"/>
                <a:cs typeface="Times New Roman"/>
              </a:rPr>
              <a:t> являются </a:t>
            </a:r>
            <a:r>
              <a:rPr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учетной документацией </a:t>
            </a:r>
            <a:r>
              <a:rPr b="1" u="sng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адвоката</a:t>
            </a:r>
            <a:r>
              <a:rPr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(статья 190 пункт 2 подпункт 6 </a:t>
            </a:r>
            <a:r>
              <a:rPr dirty="0">
                <a:latin typeface="Times New Roman"/>
                <a:cs typeface="Times New Roman"/>
              </a:rPr>
              <a:t>НК</a:t>
            </a:r>
            <a:r>
              <a:rPr lang="ru-RU" dirty="0">
                <a:latin typeface="Times New Roman"/>
                <a:cs typeface="Times New Roman"/>
              </a:rPr>
              <a:t>)</a:t>
            </a:r>
            <a:r>
              <a:rPr dirty="0">
                <a:latin typeface="Times New Roman"/>
                <a:cs typeface="Times New Roman"/>
              </a:rPr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907012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04775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.6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8900" y="1038233"/>
            <a:ext cx="9994900" cy="61721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12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27184" y="1214607"/>
            <a:ext cx="9331108" cy="6040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5930" algn="just">
              <a:lnSpc>
                <a:spcPts val="1990"/>
              </a:lnSpc>
            </a:pPr>
            <a:r>
              <a:rPr i="1" u="heavy" spc="-42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b="1" i="1" u="sng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Пример</a:t>
            </a:r>
            <a:r>
              <a:rPr i="1" spc="-5" dirty="0">
                <a:solidFill>
                  <a:srgbClr val="FFC000"/>
                </a:solidFill>
                <a:latin typeface="Times New Roman"/>
                <a:cs typeface="Times New Roman"/>
              </a:rPr>
              <a:t>:</a:t>
            </a:r>
            <a:endParaRPr lang="ru-RU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algn="just">
              <a:lnSpc>
                <a:spcPts val="1990"/>
              </a:lnSpc>
            </a:pPr>
            <a:endParaRPr i="1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Между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адвокатом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доверителем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заключен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договор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об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оказании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юридической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помощи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31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января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spc="-8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года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условиям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договора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обязался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участвовать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в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качестве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представителя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доверителя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в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суде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первой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инстанции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при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рассмотрении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гражданского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дела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иску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доверителя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к АО о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взыскании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задолженности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ru-RU"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endParaRPr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Согласно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договору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доверитель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31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января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оплатил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за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юридическую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помощь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 100 000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путем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предварительной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оплаты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Рассмотрение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судом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дела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существу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началось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11 февраля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г. и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завершилось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вынесением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судебного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решения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6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марта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г.</a:t>
            </a: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6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марта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между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адвокатом и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доверителем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согласно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условиям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договора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был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подписан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акт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приемки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оказанной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юридической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помощи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Таким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образом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моментом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оказания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адвокатом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помощи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доверителю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является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       </a:t>
            </a:r>
            <a:r>
              <a:rPr lang="ru-RU" i="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6 </a:t>
            </a:r>
            <a:r>
              <a:rPr lang="ru-RU" i="1" dirty="0">
                <a:solidFill>
                  <a:srgbClr val="FFC000"/>
                </a:solidFill>
                <a:latin typeface="Times New Roman"/>
                <a:cs typeface="Times New Roman"/>
              </a:rPr>
              <a:t>марта </a:t>
            </a:r>
            <a:r>
              <a:rPr i="1" dirty="0">
                <a:solidFill>
                  <a:srgbClr val="FFC000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FFC000"/>
                </a:solidFill>
                <a:latin typeface="Times New Roman"/>
                <a:cs typeface="Times New Roman"/>
              </a:rPr>
              <a:t>г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  (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пункту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2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192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НК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это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-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факт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предоставления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услуги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независимо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от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ее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оплаты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).</a:t>
            </a:r>
            <a:endParaRPr lang="ru-RU"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endParaRPr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Следовательно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в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размере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100 000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является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доходом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полученным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в марте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года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Поэтому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сумма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ИПН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за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март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года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с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данного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составит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10 000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(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т.е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 10 %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от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100 000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). </a:t>
            </a:r>
            <a:endParaRPr lang="ru-RU"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Эту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сумму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ИПН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обязан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уплатить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не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позднее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5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апреля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года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</a:p>
          <a:p>
            <a:pPr marL="11976" marR="330540" indent="423954" algn="just">
              <a:lnSpc>
                <a:spcPts val="1961"/>
              </a:lnSpc>
              <a:spcBef>
                <a:spcPts val="80"/>
              </a:spcBef>
            </a:pPr>
            <a:endParaRPr i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.7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56745"/>
            <a:ext cx="10083799" cy="54564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9489" y="6613153"/>
            <a:ext cx="159281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>
              <a:lnSpc>
                <a:spcPts val="1084"/>
              </a:lnSpc>
            </a:pPr>
            <a:r>
              <a:rPr sz="1037" dirty="0">
                <a:latin typeface="Calibri"/>
                <a:cs typeface="Calibri"/>
              </a:rPr>
              <a:t>10</a:t>
            </a:r>
            <a:endParaRPr sz="1037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8301" y="1369868"/>
            <a:ext cx="9676599" cy="2659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r>
              <a:rPr lang="ru-RU" sz="3600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КЕЙС  </a:t>
            </a:r>
            <a:r>
              <a:rPr lang="ru-RU" sz="3600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№ 1 </a:t>
            </a:r>
            <a:endParaRPr lang="ru-RU" sz="3600" b="1" i="1" spc="-5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r>
              <a:rPr lang="ru-RU" sz="3600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по </a:t>
            </a:r>
            <a:r>
              <a:rPr lang="ru-RU" sz="3600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исчислению и уплате </a:t>
            </a:r>
            <a:r>
              <a:rPr lang="ru-RU" sz="3600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ИПН</a:t>
            </a: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.8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986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DAC621-A8FC-5537-46DA-04A8E3691ADC}"/>
              </a:ext>
            </a:extLst>
          </p:cNvPr>
          <p:cNvSpPr txBox="1"/>
          <p:nvPr/>
        </p:nvSpPr>
        <p:spPr>
          <a:xfrm>
            <a:off x="1079500" y="352424"/>
            <a:ext cx="8534400" cy="6543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КЕЙС № 1 </a:t>
            </a:r>
            <a:endParaRPr lang="ru-RU" sz="11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Договор об оказании юридической помощи заключен 30 ноября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о защите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подозреваемого Р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возбужденному в отношении него уголовному делу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стадии досудебного производства.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Размер оплаты оказываемой адвокатом юридической помощи по условиям договора составил 500 000 тенге. Порядок оплаты по условиям договора определен следующий: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20 декабря 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доверитель оплачивает 200 000 тенге;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4 января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доверитель оплачивает  300 000 тенге.</a:t>
            </a:r>
          </a:p>
          <a:p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  После заключения договора адвокат приступил к защите своего клиента. 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Клиент оплатил адвокату 200 000 тенге 20 декабря 2022 г.</a:t>
            </a:r>
          </a:p>
          <a:p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Досудебное расследование в отношении подозреваемого Р завершилось 8 января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Уголовное дело в отношении подозреваемого Р. было прекращено.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Оплату в сумме 300 000 тенге клиент произвел адвокату с нарушением сроков по договору - 15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Вопросы: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Определите доходы адвоката для исчисления и уплаты ИПН. В каких суммах и в каких месяцах они возникли? </a:t>
            </a:r>
          </a:p>
          <a:p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2. В какие сроки и в</a:t>
            </a:r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каком размере адвокат </a:t>
            </a:r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должен  уплатить ИПН?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831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197E17-E6D0-0455-9A8F-67E6E2E2C2CF}"/>
              </a:ext>
            </a:extLst>
          </p:cNvPr>
          <p:cNvSpPr txBox="1"/>
          <p:nvPr/>
        </p:nvSpPr>
        <p:spPr>
          <a:xfrm>
            <a:off x="774700" y="885825"/>
            <a:ext cx="8839200" cy="6417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/>
            <a:r>
              <a:rPr lang="ru-RU" sz="1800" b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 на вопросы: </a:t>
            </a:r>
          </a:p>
          <a:p>
            <a:pPr indent="449580" algn="just"/>
            <a:endParaRPr lang="ru-RU" sz="1800" b="1" u="sng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Досудебное расследование в отношении подозреваемого Р завершилось 8 января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Уголовное дело в отношении подозреваемого Р. было прекращено.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Следовательно,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услуги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виде юридической помощи доверителю по уголовному делу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завершено адвокатом 8 января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 </a:t>
            </a: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есть в январе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indent="449580" algn="just"/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этим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оказанную юридическую помощь по договору от 30 ноября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возникает у адвоката в январе 2023 г. и составляет 500 000 тенге,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поскольку размер оплаты адвокату по условиям договора определен в 500 000 тенге и услуга завершена адвокатом 8 января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года, </a:t>
            </a:r>
            <a:r>
              <a:rPr lang="ru-RU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независимо оплачена она полностью или нет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(из условий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кейса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известно, что оплата 300 000 тенге произведена доверителем  с нарушением срока договора -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марта 2024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)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пункту  2 статьи 192 НК  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января </a:t>
            </a:r>
            <a:r>
              <a:rPr lang="ru-RU" sz="1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-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факт предоставления услуги </a:t>
            </a:r>
            <a:r>
              <a:rPr lang="ru-RU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независимо от ее оплаты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9580"/>
            <a:endParaRPr lang="ru-RU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Поэтому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ИПН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адвоката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январь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данного дохода составит     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50 000 тенге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(т.е. 10 % от 500 000 тенге).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Эту сумму ИПН адвокат обязан уплатить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позднее 5 февраля </a:t>
            </a:r>
            <a:r>
              <a:rPr lang="ru-RU" sz="1800" b="1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9580"/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декларации формы 240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(годовой по ИПН)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январь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доход 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отражается в размере 500 000 тенге, ИПН – 50 000 тенге. 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9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156745"/>
            <a:ext cx="10083799" cy="54564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9489" y="6613153"/>
            <a:ext cx="159281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>
              <a:lnSpc>
                <a:spcPts val="1084"/>
              </a:lnSpc>
            </a:pPr>
            <a:r>
              <a:rPr sz="1037" dirty="0">
                <a:latin typeface="Calibri"/>
                <a:cs typeface="Calibri"/>
              </a:rPr>
              <a:t>10</a:t>
            </a:r>
            <a:endParaRPr sz="1037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8301" y="1369868"/>
            <a:ext cx="9676599" cy="3722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r>
              <a:rPr lang="ru-RU" sz="3600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КЕЙС  </a:t>
            </a:r>
            <a:r>
              <a:rPr lang="ru-RU" sz="3600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№ 2 </a:t>
            </a:r>
          </a:p>
          <a:p>
            <a:pPr marL="11976" marR="154492" indent="423954" algn="ctr">
              <a:lnSpc>
                <a:spcPct val="95800"/>
              </a:lnSpc>
            </a:pPr>
            <a:r>
              <a:rPr lang="ru-RU" sz="3600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по исчислению и уплате </a:t>
            </a:r>
            <a:r>
              <a:rPr lang="ru-RU" sz="3600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ИПН</a:t>
            </a:r>
          </a:p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54492" indent="423954" algn="ctr">
              <a:lnSpc>
                <a:spcPct val="95800"/>
              </a:lnSpc>
            </a:pPr>
            <a:endParaRPr lang="ru-RU" sz="3600" b="1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4.9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72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0250AC-F98D-3711-D904-1FAAEE943079}"/>
              </a:ext>
            </a:extLst>
          </p:cNvPr>
          <p:cNvSpPr txBox="1"/>
          <p:nvPr/>
        </p:nvSpPr>
        <p:spPr>
          <a:xfrm>
            <a:off x="546100" y="428625"/>
            <a:ext cx="914400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/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КЕЙС № 2 </a:t>
            </a:r>
          </a:p>
          <a:p>
            <a:pPr indent="449580"/>
            <a:endParaRPr lang="ru-RU" sz="11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октября 2023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заключил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договор с гражданином К.К. о защите его, как подозреваемого, по уголовному делу. </a:t>
            </a:r>
          </a:p>
          <a:p>
            <a:pPr indent="449580" algn="just"/>
            <a:endParaRPr lang="ru-RU" sz="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условиям договора доверитель обязался оплачивать адвокату в период действия договора ежемесячно 150 000 тенге не позднее 15 числа каждого месяца. 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Доверитель К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оплатил адвокату:</a:t>
            </a:r>
          </a:p>
          <a:p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150 000 тенге 15 декабря 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г;, </a:t>
            </a:r>
          </a:p>
          <a:p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150 000 тенге 15 января 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г.; </a:t>
            </a:r>
          </a:p>
          <a:p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150 000 тенге 15 февраля 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 </a:t>
            </a:r>
          </a:p>
          <a:p>
            <a:endParaRPr lang="ru-RU" sz="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уголовному делу 15 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2024  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  в   отношении   К.К.   </a:t>
            </a:r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органом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досудебного расследования было   вынесено   постановление о прекращении   уголовного   преследования. Д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осудебное     расследование  в  отношении подозреваемого К.К. было завершено.</a:t>
            </a:r>
          </a:p>
          <a:p>
            <a:pPr indent="449580"/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Вопросы: </a:t>
            </a:r>
            <a:endParaRPr lang="ru-RU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1. Определите доходы адвоката для исчисления и уплаты ИПН. В каких суммах и в каких месяцах они возникли? </a:t>
            </a:r>
            <a:endParaRPr lang="ru-RU" sz="11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2. В какие сроки и в каком размере адвокат должен  уплатить ИПН?</a:t>
            </a:r>
          </a:p>
          <a:p>
            <a:pPr algn="just"/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endParaRPr lang="ru-RU" sz="11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1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41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4B02D1-8BB4-7C4C-34C6-B09F225A25D5}"/>
              </a:ext>
            </a:extLst>
          </p:cNvPr>
          <p:cNvSpPr txBox="1"/>
          <p:nvPr/>
        </p:nvSpPr>
        <p:spPr>
          <a:xfrm>
            <a:off x="0" y="581025"/>
            <a:ext cx="1008380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1800" b="1" u="sng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</a:t>
            </a:r>
          </a:p>
          <a:p>
            <a:endParaRPr lang="ru-RU" sz="1800" b="1" u="sng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8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Определите доходы адвоката для исчисления и уплаты ИПН. В каких суммах и в каких месяцах они возникли? </a:t>
            </a:r>
          </a:p>
          <a:p>
            <a:endParaRPr lang="ru-RU" sz="1100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Досудебное расследование в отношении подозреваемого К завершилось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ru-RU" sz="1800" b="1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2024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Следовательно,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договору от 15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октября 2023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услуги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юридической помощи) доверителю К по уголовному делу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завершено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(совершено по факту)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адвокатом 15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 есть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марте 2024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 Поэтому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адвоката за оказанную юридическую помощь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методу начисления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возникает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марте 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независимо от ее оплаты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пункт 2 статьи 192 НК).</a:t>
            </a:r>
            <a:endParaRPr lang="ru-RU" sz="1800" b="1" i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8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методу начисления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адвоката за оказанную услугу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юридическую помощь) 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 с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ru-RU" sz="1800" b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октября 2023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по 15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2024 года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составил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750 000 тенге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поскольку по условиям договора доверитель К обязался оплачивать в период действия договора адвокату ежемесячно 150 000 тенге (т.е. равными долями) не позднее 15 числа каждого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месяца, а </a:t>
            </a:r>
            <a:r>
              <a:rPr lang="ru-RU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услуга полностью завершена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адвокатом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марта 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</a:t>
            </a:r>
          </a:p>
          <a:p>
            <a:pPr algn="just"/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Доход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адвоката составил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750 000 тенге </a:t>
            </a:r>
            <a:r>
              <a:rPr lang="ru-RU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независимо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того, 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оплачена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предоставленная адвокатом услуга  доверителем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полностью или нет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(статья 192 НК)</a:t>
            </a:r>
            <a:r>
              <a:rPr lang="ru-RU" sz="1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8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1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800" b="1" i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В какие сроки и в каком размере адвокат должен  уплатить ИПН?</a:t>
            </a:r>
          </a:p>
          <a:p>
            <a:pPr algn="just"/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Сумма ИПН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адвоката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март 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данного дохода составит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75 000 тенге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(т.е. 10 % от      750 000 тенге). Эту сумму ИПН адвокат обязан уплатить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позднее 5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апреля </a:t>
            </a:r>
            <a:r>
              <a:rPr lang="ru-RU" sz="1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года.</a:t>
            </a:r>
            <a:endParaRPr lang="ru-RU" sz="11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542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19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85057" y="1266825"/>
            <a:ext cx="9733643" cy="66496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52695" indent="423954" algn="just">
              <a:lnSpc>
                <a:spcPct val="95800"/>
              </a:lnSpc>
            </a:pPr>
            <a:endParaRPr lang="ru-RU" sz="800" spc="-9" dirty="0">
              <a:latin typeface="Times New Roman" panose="02020603050405020304" pitchFamily="18" charset="0"/>
              <a:ea typeface="Calibri" panose="020F0502020204030204" pitchFamily="34" charset="0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r>
              <a:rPr lang="ru-RU" spc="-9" dirty="0">
                <a:latin typeface="Times New Roman"/>
                <a:cs typeface="Times New Roman"/>
              </a:rPr>
              <a:t>На исчислении и уплате социальных отчислениях необходимо </a:t>
            </a:r>
            <a:r>
              <a:rPr lang="ru-RU" spc="-5" dirty="0">
                <a:latin typeface="Times New Roman"/>
                <a:cs typeface="Times New Roman"/>
              </a:rPr>
              <a:t>остановиться до рассмотрения социального налога, поскольку они принимаются во внимание  </a:t>
            </a:r>
            <a:r>
              <a:rPr lang="ru-RU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при исчислении социального  </a:t>
            </a:r>
            <a:r>
              <a:rPr lang="ru-RU" b="1" dirty="0">
                <a:solidFill>
                  <a:srgbClr val="0070C0"/>
                </a:solidFill>
                <a:latin typeface="Times New Roman"/>
                <a:cs typeface="Times New Roman"/>
              </a:rPr>
              <a:t>налога</a:t>
            </a:r>
            <a:r>
              <a:rPr lang="ru-RU" b="1" spc="-9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адвоката. </a:t>
            </a: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b="1" dirty="0">
              <a:latin typeface="Times New Roman"/>
              <a:cs typeface="Times New Roman"/>
            </a:endParaRPr>
          </a:p>
          <a:p>
            <a:pPr marL="11976" marR="52695" indent="423954" algn="just">
              <a:lnSpc>
                <a:spcPct val="95800"/>
              </a:lnSpc>
            </a:pPr>
            <a:endParaRPr lang="ru-RU" spc="-9" dirty="0">
              <a:latin typeface="Times New Roman"/>
              <a:cs typeface="Times New Roman"/>
            </a:endParaRPr>
          </a:p>
          <a:p>
            <a:pPr marL="11976" marR="4790" indent="423954" algn="just">
              <a:lnSpc>
                <a:spcPct val="96500"/>
              </a:lnSpc>
            </a:pPr>
            <a:r>
              <a:rPr lang="ru-RU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Социальные </a:t>
            </a:r>
            <a:r>
              <a:rPr lang="ru-RU"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отчисления</a:t>
            </a:r>
            <a:r>
              <a:rPr lang="ru-RU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–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деньги, уплачиваемые плательщиками социальных отчислений в </a:t>
            </a:r>
            <a:r>
              <a:rPr lang="ru-RU" sz="1800" b="1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фонд социального страхования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(далее – Фонд) в порядке, установленном законодательством Республики Казахстан (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подпункт 15) пункта 1 статьи 1 СК</a:t>
            </a:r>
            <a:r>
              <a:rPr lang="ru-RU" sz="1800" kern="1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 </a:t>
            </a:r>
            <a:endParaRPr lang="ru-RU" sz="1800" kern="1200" spc="1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976" marR="4790" indent="423954" algn="just">
              <a:lnSpc>
                <a:spcPct val="96500"/>
              </a:lnSpc>
            </a:pPr>
            <a:endParaRPr lang="ru-RU" sz="1800" kern="1200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976" marR="4790" indent="423954" algn="just">
              <a:lnSpc>
                <a:spcPct val="965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Адвокаты подлежат обязательному социальному страхованию,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лиц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достигших возраста,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предусмотренного статьей 207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СК (статья 243 СК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11976" marR="4790" indent="423954" algn="just">
              <a:lnSpc>
                <a:spcPct val="96500"/>
              </a:lnSpc>
            </a:pPr>
            <a:endParaRPr lang="ru-RU" sz="1800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976" marR="4790" indent="423954" algn="just">
              <a:lnSpc>
                <a:spcPct val="965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отчисления, подлежащие уплате плательщиками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участников системы   обязательного     социального   страхования   и (или)  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  свою   пользу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  устанавливаются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3,5 процента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объекта исчисления социальных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отчислений (статья 244 СК).</a:t>
            </a:r>
            <a:endParaRPr lang="ru-RU" spc="1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76" marR="4790" indent="423954" algn="just">
              <a:lnSpc>
                <a:spcPct val="96500"/>
              </a:lnSpc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976" marR="4790" indent="423954" algn="just">
              <a:lnSpc>
                <a:spcPct val="96500"/>
              </a:lnSpc>
            </a:pPr>
            <a:endParaRPr lang="ru-RU" sz="800" spc="1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123824"/>
            <a:ext cx="8590643" cy="4910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отчисления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81E1E4A-C16A-5D6A-9EE7-86CFE3BEB1C8}"/>
              </a:ext>
            </a:extLst>
          </p:cNvPr>
          <p:cNvSpPr/>
          <p:nvPr/>
        </p:nvSpPr>
        <p:spPr>
          <a:xfrm>
            <a:off x="12700" y="2333626"/>
            <a:ext cx="10071100" cy="22859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76" marR="52695" indent="423954" algn="just">
              <a:lnSpc>
                <a:spcPct val="95800"/>
              </a:lnSpc>
            </a:pPr>
            <a:r>
              <a:rPr lang="ru-RU" b="1" u="sng" spc="-5" dirty="0">
                <a:solidFill>
                  <a:schemeClr val="bg1"/>
                </a:solidFill>
                <a:latin typeface="Times New Roman"/>
                <a:cs typeface="Times New Roman"/>
              </a:rPr>
              <a:t>Порядок исчисления и уплаты социальных </a:t>
            </a:r>
            <a:r>
              <a:rPr lang="ru-RU" b="1" u="sng" dirty="0">
                <a:solidFill>
                  <a:schemeClr val="bg1"/>
                </a:solidFill>
                <a:latin typeface="Times New Roman"/>
                <a:cs typeface="Times New Roman"/>
              </a:rPr>
              <a:t>отчислений </a:t>
            </a:r>
            <a:r>
              <a:rPr lang="ru-RU" sz="1800" kern="1200" spc="-5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 </a:t>
            </a:r>
            <a:r>
              <a:rPr lang="ru-RU" sz="1800" b="1" kern="1200" spc="-5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июля 2023 года </a:t>
            </a:r>
            <a:r>
              <a:rPr lang="ru-RU" sz="1800" kern="12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регулируется</a:t>
            </a:r>
            <a:r>
              <a:rPr lang="ru-RU" sz="1800" kern="1200" spc="-5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kern="1200" spc="-5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Социальным кодексом </a:t>
            </a:r>
            <a:r>
              <a:rPr lang="ru-RU" sz="1800" b="1" kern="12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Республики Казахстан </a:t>
            </a:r>
            <a:r>
              <a:rPr lang="ru-RU" sz="1800" kern="12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20 апреля 2023 года № 224-VII ЗРК </a:t>
            </a:r>
            <a:r>
              <a:rPr lang="ru-RU" sz="1600" kern="1200" spc="-5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(далее – </a:t>
            </a:r>
            <a:r>
              <a:rPr lang="ru-RU" sz="1600" b="1" kern="1200" spc="-5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</a:t>
            </a:r>
            <a:r>
              <a:rPr lang="ru-RU" sz="1600" kern="1200" spc="-5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также  </a:t>
            </a:r>
            <a:r>
              <a:rPr lang="ru-RU" spc="-5" dirty="0">
                <a:solidFill>
                  <a:schemeClr val="bg1"/>
                </a:solidFill>
                <a:latin typeface="Times New Roman"/>
                <a:cs typeface="Times New Roman"/>
              </a:rPr>
              <a:t>Правилами исчисления и уплаты социальных отчислений в Государственный фонд социального страхования и взысканий по ним (Приложение 1 к приказу заместителя Премьер-Министра - Министр труда и социальной защиты населения Республики Казахстан от 21 июня 2023 года № 229 «О некоторых вопросах системы социального страхования и оказания государственных услуг в социально-трудовой сфере», далее -  </a:t>
            </a:r>
            <a:r>
              <a:rPr lang="ru-RU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Правила № 229</a:t>
            </a:r>
            <a:r>
              <a:rPr lang="ru-RU" spc="-5" dirty="0">
                <a:solidFill>
                  <a:schemeClr val="bg1"/>
                </a:solidFill>
                <a:latin typeface="Times New Roman"/>
                <a:cs typeface="Times New Roman"/>
              </a:rPr>
              <a:t>).</a:t>
            </a:r>
          </a:p>
          <a:p>
            <a:pPr marL="11976" marR="52695" indent="423954" algn="just">
              <a:lnSpc>
                <a:spcPct val="95800"/>
              </a:lnSpc>
            </a:pP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17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679700" y="1266825"/>
            <a:ext cx="7404100" cy="2819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32100" y="1114426"/>
            <a:ext cx="7010400" cy="29398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 algn="just">
              <a:lnSpc>
                <a:spcPct val="95800"/>
              </a:lnSpc>
              <a:spcBef>
                <a:spcPts val="5"/>
              </a:spcBef>
            </a:pPr>
            <a:endParaRPr lang="ru-RU" sz="2400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76" marR="4790" indent="423954" algn="just">
              <a:lnSpc>
                <a:spcPct val="95800"/>
              </a:lnSpc>
              <a:spcBef>
                <a:spcPts val="5"/>
              </a:spcBef>
            </a:pPr>
            <a:r>
              <a:rPr lang="ru-RU" sz="1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Кодекс Республики Казахстан от 25 декабря 2017 года № 120-VI ЗРК «О налогах и других обязательных платежах в бюджет (Налоговый кодекс)» </a:t>
            </a:r>
            <a:r>
              <a:rPr lang="ru-RU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(далее – НК) устанавливает основополагающие принципы налогообложения, регулирует властные отношения по установлению, введению, изменению, отмене, порядку исчисления и уплаты налогов и других обязательных платежей в бюджет, а также отношения, налогового обязательства.</a:t>
            </a:r>
          </a:p>
          <a:p>
            <a:pPr marL="11976" marR="4790" indent="423954" algn="just">
              <a:lnSpc>
                <a:spcPct val="95800"/>
              </a:lnSpc>
              <a:spcBef>
                <a:spcPts val="5"/>
              </a:spcBef>
            </a:pPr>
            <a:endParaRPr lang="ru-RU" sz="2400" b="1" u="sng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654467" y="7210425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2</a:t>
            </a:fld>
            <a:endParaRPr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адвоката как налогоплательщика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469900" y="4695825"/>
            <a:ext cx="9448800" cy="1063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>
              <a:lnSpc>
                <a:spcPct val="95800"/>
              </a:lnSpc>
              <a:spcBef>
                <a:spcPts val="5"/>
              </a:spcBef>
            </a:pPr>
            <a:r>
              <a:rPr lang="ru-RU" sz="2400" b="1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является </a:t>
            </a:r>
            <a:r>
              <a:rPr lang="ru-RU" sz="24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лицом, занимающимся частной практикой 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(статья 1 пункт 1 подпункт 19) НК). 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76" marR="4790" indent="423954">
              <a:lnSpc>
                <a:spcPct val="95800"/>
              </a:lnSpc>
              <a:spcBef>
                <a:spcPts val="5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482600" y="5530978"/>
            <a:ext cx="9067800" cy="1063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 algn="just">
              <a:lnSpc>
                <a:spcPct val="95800"/>
              </a:lnSpc>
              <a:spcBef>
                <a:spcPts val="5"/>
              </a:spcBef>
            </a:pP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Адвокат, </a:t>
            </a:r>
            <a:r>
              <a:rPr lang="ru-RU" sz="2400" b="1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налогоплательщик, </a:t>
            </a:r>
            <a:r>
              <a:rPr lang="ru-RU" sz="24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обязан своевременно и в полном объеме исполнять налоговые обязательства 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(статья 13 пункт 3 подпункт 1) НК)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3795" name="Picture 3" descr="Картинки по запросу налоговый кодекс р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00" y="1241425"/>
            <a:ext cx="2514600" cy="284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3400425"/>
            <a:ext cx="10083800" cy="388619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spc="1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20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85056" y="1190625"/>
            <a:ext cx="9733643" cy="5232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 marR="73025" indent="420370"/>
            <a:endParaRPr lang="ru-RU" sz="800" b="1" u="sng" kern="1200" spc="-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" marR="73025" indent="420370"/>
            <a:r>
              <a:rPr lang="ru-RU" b="1" spc="-5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800" b="1" kern="1200" spc="-5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бъектом</a:t>
            </a:r>
            <a:r>
              <a:rPr lang="ru-RU" sz="1800" b="1" kern="1200" spc="-5" dirty="0">
                <a:solidFill>
                  <a:srgbClr val="006F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исчисления 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социальных </a:t>
            </a:r>
            <a:r>
              <a:rPr lang="ru-RU" sz="18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отчислений для </a:t>
            </a:r>
            <a:r>
              <a:rPr lang="ru-RU" sz="1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адвоката является:</a:t>
            </a:r>
          </a:p>
          <a:p>
            <a:pPr marL="8890" marR="73025" indent="420370"/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976" marR="497008" indent="423954" algn="just"/>
            <a:r>
              <a:rPr lang="ru-RU" sz="18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себя </a:t>
            </a:r>
            <a:r>
              <a:rPr lang="ru-RU" sz="1800" b="1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сумма получаемого дохода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определяемая ими 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целей исчисления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социальных отчислений </a:t>
            </a:r>
            <a:r>
              <a:rPr lang="ru-RU" sz="18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свою пользу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b="1" u="sng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равная доходу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определяемому для перечисления 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обязательных пенсионных взносов </a:t>
            </a:r>
            <a:r>
              <a:rPr lang="ru-RU" sz="18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свою пользу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 исключением доходов, с которых не уплачиваются социальные отчисления в Фонд, 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 не более дохода,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определяемого для целей 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налогообложения в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соответствии с Налоговым кодексом (пункт 2 статьи 245 СК).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976" marR="497008" indent="423954" algn="just"/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При этом </a:t>
            </a:r>
            <a:r>
              <a:rPr lang="ru-RU" sz="1800" b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доход,</a:t>
            </a:r>
            <a:r>
              <a:rPr lang="ru-RU" sz="1800" b="1" spc="1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принимаемый для исчисления социальных отчислений, </a:t>
            </a:r>
            <a:r>
              <a:rPr lang="ru-RU" sz="1800" b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месяц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должен превышать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7-кратный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минимальный размер заработной платы </a:t>
            </a:r>
            <a:r>
              <a:rPr lang="ru-RU" sz="1800" i="1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(на </a:t>
            </a:r>
            <a:r>
              <a:rPr lang="ru-RU" sz="1800" i="1" spc="1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</a:t>
            </a:r>
            <a:r>
              <a:rPr lang="ru-RU" sz="1800" i="1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г. </a:t>
            </a:r>
            <a:r>
              <a:rPr lang="ru-RU" sz="1800" i="1" spc="1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b="1" i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595 </a:t>
            </a:r>
            <a:r>
              <a:rPr lang="ru-RU" sz="1800" b="1" i="1" spc="10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000 </a:t>
            </a:r>
            <a:r>
              <a:rPr lang="ru-RU" sz="1800" b="1" i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тенге</a:t>
            </a:r>
            <a:r>
              <a:rPr lang="ru-RU" sz="1800" i="1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установленный на соответствующий финансовый год законом о республиканском бюджете.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случае, </a:t>
            </a:r>
            <a:r>
              <a:rPr lang="ru-RU" sz="1800" b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 доход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указанных лиц составляет </a:t>
            </a:r>
            <a:r>
              <a:rPr lang="ru-RU" sz="1800" b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менее минимального размера заработной </a:t>
            </a:r>
            <a:r>
              <a:rPr lang="ru-RU" sz="1800" b="1" spc="10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платы</a:t>
            </a:r>
            <a:r>
              <a:rPr lang="ru-RU" sz="18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800" i="1" spc="1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установленного на соответствующий финансовый год законом о республиканском бюджете, то они уплачивают социальные отчисления в свою пользу</a:t>
            </a:r>
            <a:r>
              <a:rPr lang="ru-RU" sz="1800" spc="10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spc="1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минимального размера заработной платы 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3,5 % от </a:t>
            </a:r>
            <a:r>
              <a:rPr lang="ru-RU" sz="18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 </a:t>
            </a:r>
            <a:r>
              <a:rPr lang="ru-RU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000 тенге = 2 </a:t>
            </a:r>
            <a:r>
              <a:rPr lang="ru-RU" sz="18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975  </a:t>
            </a:r>
            <a:r>
              <a:rPr lang="ru-RU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тенге)</a:t>
            </a:r>
            <a:r>
              <a:rPr lang="ru-RU" sz="1800" spc="1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установленного на соответствующий финансовый год законом о республиканском бюджете (пункт 2 статьи 245 СК)</a:t>
            </a:r>
            <a:r>
              <a:rPr lang="ru-RU" sz="1800" spc="1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123824"/>
            <a:ext cx="8590643" cy="4910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отчисления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25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057" y="1088441"/>
            <a:ext cx="9650237" cy="637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449580" algn="ctr"/>
            <a:endParaRPr lang="ru-RU" sz="1800" b="1" kern="1200" spc="-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/>
            <a:endParaRPr lang="ru-RU" sz="1800" b="1" kern="1200" spc="-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/>
            <a:endParaRPr lang="ru-RU" b="1" spc="-5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/>
            <a:endParaRPr lang="ru-RU" sz="1800" b="1" kern="1200" spc="-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/>
            <a:endParaRPr lang="ru-RU" sz="1800" b="1" kern="1200" spc="-5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/>
            <a:endParaRPr lang="ru-RU" dirty="0">
              <a:latin typeface="Times New Roman"/>
              <a:cs typeface="Times New Roman"/>
            </a:endParaRPr>
          </a:p>
          <a:p>
            <a:pPr indent="449580" algn="just"/>
            <a:endParaRPr lang="ru-RU" dirty="0">
              <a:latin typeface="Times New Roman"/>
              <a:cs typeface="Times New Roman"/>
            </a:endParaRPr>
          </a:p>
          <a:p>
            <a:pPr indent="449580" algn="just"/>
            <a:endParaRPr lang="ru-RU" dirty="0">
              <a:latin typeface="Times New Roman"/>
              <a:cs typeface="Times New Roman"/>
            </a:endParaRPr>
          </a:p>
          <a:p>
            <a:pPr indent="449580" algn="just"/>
            <a:endParaRPr lang="ru-RU" dirty="0">
              <a:latin typeface="Times New Roman"/>
              <a:cs typeface="Times New Roman"/>
            </a:endParaRPr>
          </a:p>
          <a:p>
            <a:pPr indent="449580"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1800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pc="1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RU" sz="1800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</a:p>
          <a:p>
            <a:pPr algn="just"/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Социальные отчисления в Фонд исчисляются и уплачиваются плательщиком </a:t>
            </a:r>
            <a:r>
              <a:rPr lang="ru-RU" sz="1800" b="1" spc="1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ежемесячно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позднее </a:t>
            </a:r>
            <a:r>
              <a:rPr lang="ru-RU" sz="1800" b="1" spc="1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 числа месяца,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следующего за отчетным, с указанием месяца, за который уплачиваются социальные отчисления, если иное не установлено статьей 246 СК, в порядке, определяемом уполномоченным государственным органом </a:t>
            </a:r>
            <a:r>
              <a:rPr lang="ru-RU" sz="1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(пункт 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статьи 246 СК).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123826"/>
            <a:ext cx="8590643" cy="4910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отчисления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6227E3-E399-9840-B01D-6C00306BC6F7}"/>
              </a:ext>
            </a:extLst>
          </p:cNvPr>
          <p:cNvSpPr/>
          <p:nvPr/>
        </p:nvSpPr>
        <p:spPr>
          <a:xfrm>
            <a:off x="0" y="1647824"/>
            <a:ext cx="10083800" cy="28193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При исчислении социальных </a:t>
            </a:r>
            <a:r>
              <a:rPr lang="ru-RU" sz="1800" b="1" u="sng" kern="1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отчислений суммы, исчисленные в тиынах, округляются до 1 тенге, независимо от суммы тиынов </a:t>
            </a:r>
            <a:r>
              <a:rPr lang="ru-RU" sz="1800" kern="1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(пункт 14 Правил № 229)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kern="1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800" b="1" i="1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</a:t>
            </a:r>
            <a:r>
              <a:rPr lang="ru-RU" sz="1800" b="1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14 114,5 тенге округляется до 14 115 тенге;   12 327,2 тенге округляется до 12 328 тенге;</a:t>
            </a:r>
            <a:endParaRPr lang="ru-RU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18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2 525,8 тенге округляется до  2  526 тенге;   2 625,1 тенге округляется до 2 626 тенге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79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885826"/>
            <a:ext cx="10083800" cy="64769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100" y="1038225"/>
            <a:ext cx="9601200" cy="60939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 algn="just"/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     </a:t>
            </a:r>
            <a:r>
              <a:rPr lang="ru-RU" b="1" i="1" u="sng" dirty="0">
                <a:solidFill>
                  <a:srgbClr val="FFC000"/>
                </a:solidFill>
                <a:latin typeface="Times New Roman"/>
                <a:cs typeface="Times New Roman"/>
              </a:rPr>
              <a:t>Пример:</a:t>
            </a:r>
          </a:p>
          <a:p>
            <a:pPr marL="11976" marR="4790" indent="423954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Доход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за 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составил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6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00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000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 </a:t>
            </a: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В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связи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тем, что сумма дохода адвоката </a:t>
            </a:r>
            <a:r>
              <a:rPr b="1" i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превышает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7-</a:t>
            </a:r>
            <a:r>
              <a:rPr b="1" i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кратный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b="1" i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размер</a:t>
            </a:r>
            <a:r>
              <a:rPr b="1" i="1" spc="16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spc="16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МРЗП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         </a:t>
            </a:r>
            <a:r>
              <a:rPr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. 7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МРЗП =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000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то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для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исчисления социальных 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отчислений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получаемый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будет определять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размере, </a:t>
            </a:r>
            <a:r>
              <a:rPr i="1" spc="-9" dirty="0">
                <a:solidFill>
                  <a:schemeClr val="bg1"/>
                </a:solidFill>
                <a:latin typeface="Times New Roman"/>
                <a:cs typeface="Times New Roman"/>
              </a:rPr>
              <a:t>не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превышающем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7-кратный МРЗП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(595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000</a:t>
            </a:r>
            <a:r>
              <a:rPr i="1" spc="34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), но  и не менее размера 1 МРЗП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(85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000 тенге)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То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есть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в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пределах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от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85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000 тенге до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595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000 тенге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При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этом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согласно требованиям СК этот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доход  должен быть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равен доходу,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определенному в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феврале 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для перечисления ОПВ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, и быть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не более дохода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г., определяемого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для исчисления ИПН. </a:t>
            </a:r>
          </a:p>
          <a:p>
            <a:pPr marL="435930" algn="just"/>
            <a:endParaRPr lang="ru-RU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К примеру, адвокат </a:t>
            </a:r>
            <a:r>
              <a:rPr lang="ru-RU" b="1" i="1" dirty="0">
                <a:solidFill>
                  <a:srgbClr val="FFC000"/>
                </a:solidFill>
                <a:latin typeface="Times New Roman"/>
                <a:cs typeface="Times New Roman"/>
              </a:rPr>
              <a:t>самостоятельно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определил размер дохода для исчисления социальных отчислений 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года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 размере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тенге,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 поскольку он равен доходу, определяемому для перечисления ОПВ в свою пользу, который он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также самостоятельно 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определил за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г. в размере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000 тенге. Кроме того,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000 тенге не превышает размер дохода, определяемого им за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г. для исчисления ИПН    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(600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000 тенге). </a:t>
            </a:r>
          </a:p>
          <a:p>
            <a:pPr marL="435930" algn="just"/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    Тогда с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оциальные отчисления адвоката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составят 3,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5 %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от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000 </a:t>
            </a:r>
            <a:r>
              <a:rPr lang="ru-RU" i="1" spc="156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тенге,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т.е.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20 825 </a:t>
            </a:r>
            <a:r>
              <a:rPr lang="ru-RU" b="1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 </a:t>
            </a:r>
          </a:p>
          <a:p>
            <a:pPr marL="435930" algn="just"/>
            <a:r>
              <a:rPr lang="ru-RU" b="1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  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Эта сумма  перечисляется адвокатом до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25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марта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</a:t>
            </a:r>
            <a:r>
              <a:rPr lang="ru-RU" i="1" spc="28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9" dirty="0">
                <a:solidFill>
                  <a:schemeClr val="bg1"/>
                </a:solidFill>
                <a:latin typeface="Times New Roman"/>
                <a:cs typeface="Times New Roman"/>
              </a:rPr>
              <a:t>г.</a:t>
            </a:r>
          </a:p>
          <a:p>
            <a:pPr marL="435930" algn="just"/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123824"/>
            <a:ext cx="8590643" cy="4910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отчисления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80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885826"/>
            <a:ext cx="10083800" cy="64769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100" y="1038225"/>
            <a:ext cx="9601200" cy="47089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 algn="just"/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    </a:t>
            </a:r>
          </a:p>
          <a:p>
            <a:pPr marL="11976" marR="4790" indent="423954" algn="just"/>
            <a:endParaRPr lang="ru-RU" b="1" i="1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endParaRPr lang="ru-RU" b="1" i="1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r>
              <a:rPr lang="ru-RU" b="1" i="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    </a:t>
            </a:r>
            <a:r>
              <a:rPr lang="ru-RU" b="1" i="1" u="sng" dirty="0">
                <a:solidFill>
                  <a:srgbClr val="FFC000"/>
                </a:solidFill>
                <a:latin typeface="Times New Roman"/>
                <a:cs typeface="Times New Roman"/>
              </a:rPr>
              <a:t>Пример</a:t>
            </a:r>
            <a:r>
              <a:rPr lang="ru-RU" b="1" i="1" u="sng" dirty="0" smtClean="0">
                <a:solidFill>
                  <a:srgbClr val="FFC000"/>
                </a:solidFill>
                <a:latin typeface="Times New Roman"/>
                <a:cs typeface="Times New Roman"/>
              </a:rPr>
              <a:t>:</a:t>
            </a:r>
          </a:p>
          <a:p>
            <a:pPr marL="11976" marR="4790" indent="423954" algn="just"/>
            <a:endParaRPr lang="ru-RU" b="1" i="1" u="sng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Доход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январь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составил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50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000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 </a:t>
            </a: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</a:t>
            </a:r>
            <a:endParaRPr lang="ru-RU" i="1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В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связи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тем, что сумма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дохода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составляет </a:t>
            </a:r>
            <a:r>
              <a:rPr lang="ru-RU" b="1" i="1" spc="1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менее минимального размера заработной </a:t>
            </a:r>
            <a:r>
              <a:rPr lang="ru-RU" b="1" i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платы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2024 году МРЗП = 85 000 тенге)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i="1" spc="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 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адвокат  уплачивает </a:t>
            </a:r>
            <a:r>
              <a:rPr lang="ru-RU" i="1" spc="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социальные отчисления в свою пользу</a:t>
            </a:r>
            <a:r>
              <a:rPr lang="ru-RU" i="1" spc="10" dirty="0">
                <a:solidFill>
                  <a:schemeClr val="accent6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i="1" spc="10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минимального размера заработной </a:t>
            </a:r>
            <a:r>
              <a:rPr lang="ru-RU" b="1" i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платы, 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установленного </a:t>
            </a:r>
            <a:r>
              <a:rPr lang="ru-RU" i="1" spc="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2024 год  </a:t>
            </a:r>
            <a:r>
              <a:rPr lang="ru-RU" i="1" spc="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законом о республиканском бюджете (пункт 2 статьи 245 СК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ru-RU" i="1" spc="1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i="1" spc="1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i="1" spc="1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35930" algn="just"/>
            <a:endParaRPr lang="ru-RU" i="1" spc="10" dirty="0">
              <a:solidFill>
                <a:schemeClr val="bg1"/>
              </a:solidFill>
              <a:latin typeface="Times New Roman" panose="02020603050405020304" pitchFamily="18" charset="0"/>
              <a:cs typeface="Times New Roman"/>
            </a:endParaRPr>
          </a:p>
          <a:p>
            <a:pPr marL="435930" algn="just"/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/>
              </a:rPr>
              <a:t>     С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оциальные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отчисления адвоката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январь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составят 3,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5 %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от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85 000 </a:t>
            </a:r>
            <a:r>
              <a:rPr lang="ru-RU" i="1" spc="156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тенге,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т.е. </a:t>
            </a:r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2 975 </a:t>
            </a:r>
            <a:r>
              <a:rPr lang="ru-RU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тенге.  </a:t>
            </a:r>
            <a:endParaRPr lang="ru-RU" b="1" i="1" spc="-5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algn="just"/>
            <a:endParaRPr lang="ru-RU" b="1" i="1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b="1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  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Эта сумма  перечисляется адвокатом до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25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февраля 2024</a:t>
            </a:r>
            <a:r>
              <a:rPr lang="ru-RU" i="1" spc="28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9" dirty="0">
                <a:solidFill>
                  <a:schemeClr val="bg1"/>
                </a:solidFill>
                <a:latin typeface="Times New Roman"/>
                <a:cs typeface="Times New Roman"/>
              </a:rPr>
              <a:t>г.</a:t>
            </a:r>
          </a:p>
          <a:p>
            <a:pPr marL="435930" algn="just"/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123824"/>
            <a:ext cx="8590643" cy="4910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Социальные отчисления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332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343025"/>
            <a:ext cx="10083800" cy="685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1376" y="1114425"/>
            <a:ext cx="9393982" cy="64017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5930">
              <a:lnSpc>
                <a:spcPts val="2013"/>
              </a:lnSpc>
              <a:spcBef>
                <a:spcPts val="1198"/>
              </a:spcBef>
            </a:pPr>
            <a:endParaRPr lang="ru-RU" dirty="0">
              <a:latin typeface="Times New Roman"/>
              <a:cs typeface="Times New Roman"/>
            </a:endParaRPr>
          </a:p>
          <a:p>
            <a:pPr marL="435930">
              <a:lnSpc>
                <a:spcPts val="2013"/>
              </a:lnSpc>
              <a:spcBef>
                <a:spcPts val="1198"/>
              </a:spcBef>
            </a:pPr>
            <a:r>
              <a:rPr lang="ru-RU" dirty="0">
                <a:solidFill>
                  <a:schemeClr val="bg1"/>
                </a:solidFill>
                <a:latin typeface="Times New Roman"/>
                <a:cs typeface="Times New Roman"/>
              </a:rPr>
              <a:t>А</a:t>
            </a:r>
            <a:r>
              <a:rPr dirty="0" err="1">
                <a:solidFill>
                  <a:schemeClr val="bg1"/>
                </a:solidFill>
                <a:latin typeface="Times New Roman"/>
                <a:cs typeface="Times New Roman"/>
              </a:rPr>
              <a:t>двокат</a:t>
            </a:r>
            <a:r>
              <a:rPr dirty="0">
                <a:solidFill>
                  <a:schemeClr val="bg1"/>
                </a:solidFill>
                <a:latin typeface="Times New Roman"/>
                <a:cs typeface="Times New Roman"/>
              </a:rPr>
              <a:t> является </a:t>
            </a:r>
            <a:r>
              <a:rPr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плательщиком</a:t>
            </a:r>
            <a:r>
              <a:rPr spc="80" dirty="0">
                <a:latin typeface="Times New Roman"/>
                <a:cs typeface="Times New Roman"/>
              </a:rPr>
              <a:t> </a:t>
            </a:r>
            <a:r>
              <a:rPr b="1" u="sng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социального</a:t>
            </a:r>
            <a:r>
              <a:rPr lang="ru-RU" b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u="sng" spc="-424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b="1" u="sng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налога</a:t>
            </a:r>
            <a:r>
              <a:rPr lang="ru-RU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pc="-5" dirty="0">
                <a:solidFill>
                  <a:schemeClr val="bg1"/>
                </a:solidFill>
                <a:latin typeface="Times New Roman"/>
                <a:cs typeface="Times New Roman"/>
              </a:rPr>
              <a:t>(статья 482 пункт 1 подпункт 2)  НК)</a:t>
            </a:r>
            <a:r>
              <a:rPr spc="-5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ru-RU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налогообложения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адвокатов, лиц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занимающихся частной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численность работников, включая самих плательщиков,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т.е.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адвокатов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(пункт 1 статьи 484 НК).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Порядок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исчисления социального налога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адвокатов устанавливается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статьи 486 НК.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Адвокаты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исчисляют социальный налог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2-кратном размере месячного расчетного показателя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установленного законом о республиканском бюджете и действующего на дату уплаты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себя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- 7 384 тенге, т.е. 3 692 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статьи 485 НК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Сумма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налога, подлежащая уплате в бюджет,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разница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исчисленным социальным налогом и суммой социальных отчислений,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исчисленных в соответствии с Законом РК «Об обязательном социальном страховании» (пункт 3 статьи 486 НК).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МРП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минус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социальных отчислений.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превышении суммы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исчисленных социальных отчислений в Государственный фонд социального страхования над суммой исчисленного социального налога или равенстве их сумм сумма социального налога, подлежащая уплате в бюджет,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считается равной нулю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(статья 486 пункт 3 НК). </a:t>
            </a: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Социальный налог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58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3476625"/>
            <a:ext cx="10083800" cy="399912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25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27184" y="981670"/>
            <a:ext cx="9365838" cy="6217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446088" algn="just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6088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Адвокат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исчисляет и не оплачивает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социальный налог, если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получал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отчетном налоговом периоде </a:t>
            </a:r>
            <a:r>
              <a:rPr lang="ru-RU" sz="18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доход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(статья 485пункт 2 подпункт 3) НК). </a:t>
            </a:r>
          </a:p>
          <a:p>
            <a:pPr indent="446088" algn="just"/>
            <a:endParaRPr lang="ru-RU" sz="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6088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Налоговым периодом для исчисления социального налога является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календарный месяц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(статья 488 пункт 1 НК). </a:t>
            </a:r>
          </a:p>
          <a:p>
            <a:pPr indent="446088" algn="just"/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800" spc="1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  </a:t>
            </a:r>
            <a:r>
              <a:rPr spc="-5" dirty="0" err="1">
                <a:latin typeface="Times New Roman"/>
                <a:cs typeface="Times New Roman"/>
              </a:rPr>
              <a:t>Уплата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социального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налога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производится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b="1" dirty="0" err="1">
                <a:solidFill>
                  <a:srgbClr val="0070C0"/>
                </a:solidFill>
                <a:latin typeface="Times New Roman"/>
                <a:cs typeface="Times New Roman"/>
              </a:rPr>
              <a:t>не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позднее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25 </a:t>
            </a:r>
            <a:r>
              <a:rPr b="1" dirty="0" err="1">
                <a:solidFill>
                  <a:srgbClr val="0070C0"/>
                </a:solidFill>
                <a:latin typeface="Times New Roman"/>
                <a:cs typeface="Times New Roman"/>
              </a:rPr>
              <a:t>числа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месяца</a:t>
            </a:r>
            <a:r>
              <a:rPr b="1" spc="-5" dirty="0">
                <a:solidFill>
                  <a:srgbClr val="0070C0"/>
                </a:solidFill>
                <a:latin typeface="Times New Roman"/>
                <a:cs typeface="Times New Roman"/>
              </a:rPr>
              <a:t>,</a:t>
            </a:r>
            <a:r>
              <a:rPr lang="ru-RU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следующего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за</a:t>
            </a:r>
            <a:r>
              <a:rPr dirty="0">
                <a:latin typeface="Times New Roman"/>
                <a:cs typeface="Times New Roman"/>
              </a:rPr>
              <a:t>  </a:t>
            </a:r>
            <a:r>
              <a:rPr dirty="0" err="1">
                <a:latin typeface="Times New Roman"/>
                <a:cs typeface="Times New Roman"/>
              </a:rPr>
              <a:t>налоговым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периодом</a:t>
            </a:r>
            <a:r>
              <a:rPr spc="-5" dirty="0">
                <a:latin typeface="Times New Roman"/>
                <a:cs typeface="Times New Roman"/>
              </a:rPr>
              <a:t>, </a:t>
            </a:r>
            <a:r>
              <a:rPr spc="-5" dirty="0" err="1">
                <a:latin typeface="Times New Roman"/>
                <a:cs typeface="Times New Roman"/>
              </a:rPr>
              <a:t>по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месту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нахождения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налогоплательщика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(</a:t>
            </a:r>
            <a:r>
              <a:rPr spc="-5" dirty="0" err="1">
                <a:latin typeface="Times New Roman"/>
                <a:cs typeface="Times New Roman"/>
              </a:rPr>
              <a:t>стать</a:t>
            </a:r>
            <a:r>
              <a:rPr lang="ru-RU" spc="-5" dirty="0">
                <a:latin typeface="Times New Roman"/>
                <a:cs typeface="Times New Roman"/>
              </a:rPr>
              <a:t>я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487 пункт 1</a:t>
            </a:r>
            <a:r>
              <a:rPr spc="99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НК).</a:t>
            </a:r>
          </a:p>
          <a:p>
            <a:endParaRPr dirty="0">
              <a:latin typeface="Times New Roman"/>
              <a:cs typeface="Times New Roman"/>
            </a:endParaRPr>
          </a:p>
          <a:p>
            <a:pPr marL="435930"/>
            <a:r>
              <a:rPr i="1" u="sng" spc="-424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b="1" i="1" u="sng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Пример</a:t>
            </a:r>
            <a:r>
              <a:rPr b="1" i="1" u="sng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:</a:t>
            </a:r>
            <a:endParaRPr lang="ru-RU" b="1" i="1" u="sng" spc="-5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/>
            <a:endParaRPr i="1" u="sng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marR="1935338" indent="54491" algn="just"/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адвоката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в феврале 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составил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6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00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000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marR="1935338" indent="54491" algn="just"/>
            <a:endParaRPr lang="ru-RU" i="1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marR="1935338" indent="54491" algn="just"/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Социальные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отчисления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за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–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20 825 </a:t>
            </a:r>
            <a:r>
              <a:rPr i="1" spc="-5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(595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000 х 3,5%)</a:t>
            </a:r>
            <a:r>
              <a:rPr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marR="1935338" indent="54491" algn="just"/>
            <a:endParaRPr lang="ru-RU" i="1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marR="1935338" indent="54491" algn="just" defTabSz="985838">
              <a:tabLst>
                <a:tab pos="8164513" algn="l"/>
              </a:tabLst>
            </a:pP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связи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тем, что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сумма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социальных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отчислений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за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9" dirty="0">
                <a:solidFill>
                  <a:schemeClr val="bg1"/>
                </a:solidFill>
                <a:latin typeface="Times New Roman"/>
                <a:cs typeface="Times New Roman"/>
              </a:rPr>
              <a:t>г.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(20 825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тенге)</a:t>
            </a:r>
            <a:r>
              <a:rPr i="1" spc="-9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превышает 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сумму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социального налога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(2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МРП, т.е.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   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7 384</a:t>
            </a:r>
            <a:r>
              <a:rPr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),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то согласно пункту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3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статьи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486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НК </a:t>
            </a:r>
            <a:r>
              <a:rPr b="1" i="1" dirty="0">
                <a:solidFill>
                  <a:srgbClr val="FFC000"/>
                </a:solidFill>
                <a:latin typeface="Times New Roman"/>
                <a:cs typeface="Times New Roman"/>
              </a:rPr>
              <a:t>сумма  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социального налога </a:t>
            </a:r>
            <a:r>
              <a:rPr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адвоката </a:t>
            </a:r>
            <a:r>
              <a:rPr b="1" i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за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февраль </a:t>
            </a:r>
            <a:r>
              <a:rPr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20</a:t>
            </a:r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24</a:t>
            </a:r>
            <a:r>
              <a:rPr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г</a:t>
            </a:r>
            <a:r>
              <a:rPr i="1" spc="-5" dirty="0">
                <a:solidFill>
                  <a:srgbClr val="FFC000"/>
                </a:solidFill>
                <a:latin typeface="Times New Roman"/>
                <a:cs typeface="Times New Roman"/>
              </a:rPr>
              <a:t>.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считается </a:t>
            </a:r>
            <a:r>
              <a:rPr b="1" i="1" dirty="0">
                <a:solidFill>
                  <a:srgbClr val="FFC000"/>
                </a:solidFill>
                <a:latin typeface="Times New Roman"/>
                <a:cs typeface="Times New Roman"/>
              </a:rPr>
              <a:t>равной </a:t>
            </a:r>
            <a:r>
              <a:rPr b="1" i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нулю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(7 384 – 20 825) 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lang="ru-RU" b="1" i="1" spc="151" dirty="0" smtClean="0">
                <a:solidFill>
                  <a:srgbClr val="FFC000"/>
                </a:solidFill>
                <a:latin typeface="Times New Roman"/>
                <a:cs typeface="Times New Roman"/>
              </a:rPr>
              <a:t>не </a:t>
            </a:r>
            <a:r>
              <a:rPr b="1" i="1" dirty="0" err="1">
                <a:solidFill>
                  <a:srgbClr val="FFC000"/>
                </a:solidFill>
                <a:latin typeface="Times New Roman"/>
                <a:cs typeface="Times New Roman"/>
              </a:rPr>
              <a:t>подлежит</a:t>
            </a:r>
            <a:r>
              <a:rPr lang="ru-RU" b="1" i="1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b="1" i="1" dirty="0" err="1">
                <a:solidFill>
                  <a:srgbClr val="FFC000"/>
                </a:solidFill>
                <a:latin typeface="Times New Roman"/>
                <a:cs typeface="Times New Roman"/>
              </a:rPr>
              <a:t>уплате</a:t>
            </a:r>
            <a:r>
              <a:rPr b="1" i="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адвокатом </a:t>
            </a:r>
            <a:r>
              <a:rPr b="1" i="1" dirty="0">
                <a:solidFill>
                  <a:srgbClr val="FFC000"/>
                </a:solidFill>
                <a:latin typeface="Times New Roman"/>
                <a:cs typeface="Times New Roman"/>
              </a:rPr>
              <a:t>в</a:t>
            </a:r>
            <a:r>
              <a:rPr b="1" i="1" spc="-42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b="1" i="1" spc="-5" dirty="0" err="1" smtClean="0">
                <a:solidFill>
                  <a:srgbClr val="FFC000"/>
                </a:solidFill>
                <a:latin typeface="Times New Roman"/>
                <a:cs typeface="Times New Roman"/>
              </a:rPr>
              <a:t>бюджет</a:t>
            </a: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Социальный налог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0132" y="885825"/>
            <a:ext cx="10083800" cy="64769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100" y="1038225"/>
            <a:ext cx="9601200" cy="41549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 algn="just"/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    </a:t>
            </a:r>
          </a:p>
          <a:p>
            <a:pPr marL="11976" marR="4790" indent="423954" algn="just"/>
            <a:endParaRPr lang="ru-RU" b="1" i="1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endParaRPr lang="ru-RU" b="1" i="1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r>
              <a:rPr lang="ru-RU" b="1" i="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    </a:t>
            </a:r>
            <a:r>
              <a:rPr lang="ru-RU" b="1" i="1" u="sng" dirty="0">
                <a:solidFill>
                  <a:srgbClr val="FFC000"/>
                </a:solidFill>
                <a:latin typeface="Times New Roman"/>
                <a:cs typeface="Times New Roman"/>
              </a:rPr>
              <a:t>Пример</a:t>
            </a:r>
            <a:r>
              <a:rPr lang="ru-RU" b="1" i="1" u="sng" dirty="0" smtClean="0">
                <a:solidFill>
                  <a:srgbClr val="FFC000"/>
                </a:solidFill>
                <a:latin typeface="Times New Roman"/>
                <a:cs typeface="Times New Roman"/>
              </a:rPr>
              <a:t>:</a:t>
            </a:r>
          </a:p>
          <a:p>
            <a:pPr marL="11976" marR="4790" indent="423954" algn="just"/>
            <a:endParaRPr lang="ru-RU" b="1" i="1" u="sng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Доход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в  январе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составил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50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000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 </a:t>
            </a: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</a:t>
            </a:r>
            <a:endParaRPr lang="ru-RU" i="1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/>
              </a:rPr>
              <a:t> С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оциальные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отчисления адвоката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январь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составили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2 975 </a:t>
            </a:r>
            <a:r>
              <a:rPr lang="ru-RU" b="1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 </a:t>
            </a:r>
            <a:endParaRPr lang="ru-RU" b="1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endParaRPr lang="ru-RU" b="1" i="1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  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Социальный налог =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МРП </a:t>
            </a:r>
            <a:r>
              <a:rPr lang="ru-R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сумма социальных отчислений.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/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/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налог за январь 2024 г. составил </a:t>
            </a:r>
            <a:r>
              <a:rPr lang="ru-RU" b="1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4 409 тенге </a:t>
            </a:r>
            <a:r>
              <a:rPr lang="ru-RU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(т.е. 7 384 – 2 975)</a:t>
            </a:r>
          </a:p>
          <a:p>
            <a:pPr marL="435930" algn="just"/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/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/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123824"/>
            <a:ext cx="8590643" cy="4910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Социальный налог 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91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2A5801-3210-6609-9CEC-45D2E163E0C6}"/>
              </a:ext>
            </a:extLst>
          </p:cNvPr>
          <p:cNvSpPr txBox="1"/>
          <p:nvPr/>
        </p:nvSpPr>
        <p:spPr>
          <a:xfrm>
            <a:off x="698500" y="581025"/>
            <a:ext cx="8839200" cy="69562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****************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Таким образом, из изложенного следует, что </a:t>
            </a:r>
            <a:r>
              <a:rPr lang="ru-RU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социальный налог исчисляется и уплачивается адвокатом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только в том случае, если у адвоката в расчетном месяце  </a:t>
            </a:r>
            <a:r>
              <a:rPr lang="ru-RU" sz="24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 доход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Если </a:t>
            </a:r>
            <a:r>
              <a:rPr lang="ru-RU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дохода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адвоката в расчетном месяце </a:t>
            </a:r>
            <a:r>
              <a:rPr lang="ru-RU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было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социальный налог </a:t>
            </a:r>
            <a:r>
              <a:rPr lang="ru-RU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исчисляется и не уплачивается. </a:t>
            </a:r>
          </a:p>
          <a:p>
            <a:pPr algn="just"/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В случае, если у адвоката был доход, то социальный налог рассчитывается следующим образом:</a:t>
            </a:r>
            <a:endParaRPr lang="ru-RU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2  МРП 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минус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социальных отчислений.</a:t>
            </a: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(2МРП - СО)</a:t>
            </a:r>
          </a:p>
          <a:p>
            <a:pPr algn="just"/>
            <a:endParaRPr lang="ru-RU" sz="24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Когда при расчете по этой формуле в итоге </a:t>
            </a:r>
            <a:r>
              <a:rPr lang="ru-RU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получается нуль или отрицательная сумма,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 сумма социального налога считается </a:t>
            </a:r>
            <a:r>
              <a:rPr lang="ru-RU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равной нулю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368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419226"/>
            <a:ext cx="10083800" cy="25145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9489" y="6613153"/>
            <a:ext cx="159281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>
              <a:lnSpc>
                <a:spcPts val="1084"/>
              </a:lnSpc>
            </a:pPr>
            <a:r>
              <a:rPr sz="1037" dirty="0">
                <a:latin typeface="Calibri"/>
                <a:cs typeface="Calibri"/>
              </a:rPr>
              <a:t>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39725" y="1190625"/>
            <a:ext cx="9440089" cy="512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179646" indent="423954" algn="just">
              <a:lnSpc>
                <a:spcPts val="1943"/>
              </a:lnSpc>
            </a:pPr>
            <a:endParaRPr lang="ru-RU" b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179646" indent="423954" algn="just">
              <a:lnSpc>
                <a:spcPts val="1943"/>
              </a:lnSpc>
            </a:pPr>
            <a:endParaRPr lang="ru-RU" b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179646" indent="423954" algn="just">
              <a:lnSpc>
                <a:spcPct val="150000"/>
              </a:lnSpc>
            </a:pP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Обязательные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пенсионные </a:t>
            </a:r>
            <a:r>
              <a:rPr sz="2400" b="1" dirty="0">
                <a:solidFill>
                  <a:srgbClr val="FFC000"/>
                </a:solidFill>
                <a:latin typeface="Times New Roman"/>
                <a:cs typeface="Times New Roman"/>
              </a:rPr>
              <a:t>взносы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(далее -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ОПВ) </a:t>
            </a:r>
            <a:r>
              <a:rPr sz="2400" dirty="0" err="1">
                <a:solidFill>
                  <a:schemeClr val="bg1"/>
                </a:solidFill>
                <a:latin typeface="Times New Roman"/>
                <a:cs typeface="Times New Roman"/>
              </a:rPr>
              <a:t>не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относятся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к налогам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другим 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обязательным платежам в бюджет согласно </a:t>
            </a:r>
            <a:r>
              <a:rPr sz="24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статье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189</a:t>
            </a:r>
            <a:r>
              <a:rPr sz="2400" spc="5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НК.</a:t>
            </a:r>
          </a:p>
          <a:p>
            <a:pPr marL="11976" marR="4790" indent="423954">
              <a:lnSpc>
                <a:spcPts val="1980"/>
              </a:lnSpc>
              <a:spcBef>
                <a:spcPts val="1311"/>
              </a:spcBef>
            </a:pPr>
            <a:endParaRPr lang="ru-RU" sz="2400" spc="-5" dirty="0">
              <a:latin typeface="Times New Roman"/>
              <a:cs typeface="Times New Roman"/>
            </a:endParaRPr>
          </a:p>
          <a:p>
            <a:pPr marL="11976" marR="4790" indent="423954" algn="just">
              <a:lnSpc>
                <a:spcPts val="1980"/>
              </a:lnSpc>
              <a:spcBef>
                <a:spcPts val="1311"/>
              </a:spcBef>
            </a:pPr>
            <a:endParaRPr lang="ru-RU" spc="-5" dirty="0">
              <a:latin typeface="Times New Roman"/>
              <a:cs typeface="Times New Roman"/>
            </a:endParaRPr>
          </a:p>
          <a:p>
            <a:pPr marL="11976" marR="4790" indent="423954" algn="just">
              <a:lnSpc>
                <a:spcPts val="1980"/>
              </a:lnSpc>
              <a:spcBef>
                <a:spcPts val="1311"/>
              </a:spcBef>
            </a:pPr>
            <a:r>
              <a:rPr spc="-5" dirty="0" err="1">
                <a:latin typeface="Times New Roman"/>
                <a:cs typeface="Times New Roman"/>
              </a:rPr>
              <a:t>Отношения</a:t>
            </a:r>
            <a:r>
              <a:rPr spc="-5" dirty="0">
                <a:latin typeface="Times New Roman"/>
                <a:cs typeface="Times New Roman"/>
              </a:rPr>
              <a:t> по исчислению, </a:t>
            </a:r>
            <a:r>
              <a:rPr dirty="0">
                <a:latin typeface="Times New Roman"/>
                <a:cs typeface="Times New Roman"/>
              </a:rPr>
              <a:t>уплате </a:t>
            </a:r>
            <a:r>
              <a:rPr spc="-5" dirty="0">
                <a:latin typeface="Times New Roman"/>
                <a:cs typeface="Times New Roman"/>
              </a:rPr>
              <a:t>адвокатом ОПВ </a:t>
            </a:r>
            <a:r>
              <a:rPr lang="ru-RU" sz="1800" b="1" kern="1200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1 июля 2023 года </a:t>
            </a:r>
            <a:r>
              <a:rPr lang="ru-RU" sz="1800" kern="12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регулируются </a:t>
            </a:r>
            <a:r>
              <a:rPr lang="ru-RU" sz="1800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kern="1200" spc="-5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Социальным кодексом Республики Казахстан от 20 апреля 2023 года № 224-VII ЗРК</a:t>
            </a:r>
            <a:r>
              <a:rPr lang="ru-RU" sz="1800" kern="1200" spc="-5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kern="1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kern="1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далее-СК),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Правилами и сроками исчисления, удержания (начисления) и перечисления обязательных пенсионных взносов, обязательных профессиональных пенсионных взносов в единый накопительный пенсионный фонд и взысканий по ним, утвержденными постановление Правительства Республики Казахстан от 30 июня 2023 года № 525 (далее – Правила № 525).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76" marR="4790" indent="423954" algn="just">
              <a:lnSpc>
                <a:spcPts val="1980"/>
              </a:lnSpc>
              <a:spcBef>
                <a:spcPts val="1311"/>
              </a:spcBef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пенсионные взносы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29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27184" y="1038227"/>
            <a:ext cx="9515316" cy="8063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Уплата ОПВ в единый накопительный пенсионный фонд осуществляется адвокатами  </a:t>
            </a:r>
            <a:r>
              <a:rPr lang="ru-RU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свою пользу</a:t>
            </a:r>
            <a:r>
              <a:rPr lang="ru-RU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 в размере </a:t>
            </a:r>
            <a:r>
              <a:rPr lang="ru-RU" b="1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 процентов</a:t>
            </a:r>
            <a:r>
              <a:rPr lang="ru-RU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</a:t>
            </a:r>
            <a:r>
              <a:rPr lang="ru-RU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дохода</a:t>
            </a:r>
            <a:r>
              <a:rPr lang="ru-RU" b="1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принимаемого для исчисления ОПВ (подпункт 1) пункта 4 статьи 248, подпункт 2) пункта  статьи 249 СК).</a:t>
            </a:r>
          </a:p>
          <a:p>
            <a:pPr algn="just" fontAlgn="base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ru-RU" b="1" spc="1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b="1" u="sng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доходом</a:t>
            </a:r>
            <a:r>
              <a:rPr lang="ru-RU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принимаемым для исчисления ОПВ, понимается </a:t>
            </a:r>
            <a:r>
              <a:rPr lang="ru-RU" b="1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доход,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получаемый адвокатом, </a:t>
            </a:r>
            <a:r>
              <a:rPr lang="ru-RU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определяемый им самостоятельно </a:t>
            </a:r>
            <a:r>
              <a:rPr lang="ru-RU" b="1" u="sng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уплаты социальных отчислений</a:t>
            </a:r>
            <a:r>
              <a:rPr lang="ru-RU" b="1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исключением доходов, с которых не уплачиваются обязательные пенсионные взносы, но           </a:t>
            </a:r>
            <a:r>
              <a:rPr lang="ru-RU" b="1" spc="1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более дохода, </a:t>
            </a:r>
            <a:r>
              <a:rPr lang="ru-RU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определяемого для целей </a:t>
            </a:r>
            <a:r>
              <a:rPr lang="ru-RU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налогообложения</a:t>
            </a:r>
            <a:r>
              <a:rPr lang="ru-RU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  Налоговым кодексом.</a:t>
            </a:r>
            <a:endParaRPr lang="en-US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en-US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ru-RU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ru-RU" spc="1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endParaRPr lang="ru-RU" sz="1100" spc="10" dirty="0">
              <a:solidFill>
                <a:srgbClr val="FFC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lang="ru-RU" sz="1100" spc="1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  <a:p>
            <a:pPr algn="just" fontAlgn="base"/>
            <a:endParaRPr sz="1100"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Обязательные пенсионные взносы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ACAAC0F-A6B6-9174-9803-1BDF8140C8C9}"/>
              </a:ext>
            </a:extLst>
          </p:cNvPr>
          <p:cNvSpPr/>
          <p:nvPr/>
        </p:nvSpPr>
        <p:spPr>
          <a:xfrm>
            <a:off x="88900" y="3705225"/>
            <a:ext cx="9994900" cy="37337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/>
            <a:r>
              <a:rPr lang="ru-RU" sz="12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ru-RU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этом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принимаемый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исчисления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ОПВ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доход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месяц 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должен 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превышать              </a:t>
            </a:r>
            <a:endParaRPr lang="en-US" b="1" spc="1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50-кратный</a:t>
            </a:r>
            <a:r>
              <a:rPr lang="ru-RU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минимальный 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размер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заработной 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платы</a:t>
            </a:r>
            <a:r>
              <a:rPr lang="ru-RU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установленный </a:t>
            </a:r>
            <a:r>
              <a:rPr lang="en-US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соответствующий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финансовый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законом о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республиканском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бюджете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(подпункт 2)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пункта 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статьи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249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СК,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2024 г. 10 % </a:t>
            </a:r>
            <a:r>
              <a:rPr lang="en-US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от </a:t>
            </a:r>
            <a:r>
              <a:rPr lang="en-US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4 250  000 </a:t>
            </a:r>
            <a:r>
              <a:rPr lang="en-US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 </a:t>
            </a:r>
            <a:r>
              <a:rPr lang="en-US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составляет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425 000</a:t>
            </a:r>
            <a:r>
              <a:rPr lang="ru-RU" b="1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тенге),</a:t>
            </a:r>
            <a:endParaRPr lang="ru-RU" spc="1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ru-RU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ru-RU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доход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указанных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лиц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составляет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менее 1-кратного размера</a:t>
            </a:r>
            <a:r>
              <a:rPr lang="ru-RU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минимальной </a:t>
            </a:r>
            <a:endParaRPr lang="en-US" b="1" spc="10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/>
            <a:r>
              <a:rPr lang="ru-RU" b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заработной </a:t>
            </a:r>
            <a:r>
              <a:rPr lang="en-US" b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платы</a:t>
            </a:r>
            <a:r>
              <a:rPr lang="ru-RU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установленного на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соответствующий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финансовый год законом о республиканском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бюджете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(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в 2024 г. 10 %</a:t>
            </a:r>
            <a:r>
              <a:rPr lang="en-US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от 85 000  тенге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составляет  8 500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тенге)</a:t>
            </a:r>
            <a:r>
              <a:rPr lang="ru-RU" i="1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они </a:t>
            </a:r>
            <a:r>
              <a:rPr lang="ru-RU" b="1" u="sng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вправе</a:t>
            </a:r>
            <a:r>
              <a:rPr lang="ru-RU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уплачивать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ОПВ </a:t>
            </a:r>
            <a:r>
              <a:rPr lang="en-US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1-кратного</a:t>
            </a:r>
            <a:r>
              <a:rPr lang="en-US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spc="10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размера минимальной заработной платы, </a:t>
            </a:r>
            <a:r>
              <a:rPr lang="ru-RU" b="1" spc="10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установленного </a:t>
            </a:r>
            <a:r>
              <a:rPr lang="en-US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соответствующий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финансовый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законом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республиканском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бюджете (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подпункт 2)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пункта  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статьи </a:t>
            </a:r>
            <a:r>
              <a:rPr lang="en-US" spc="1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249</a:t>
            </a:r>
            <a:r>
              <a:rPr lang="en-US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СК).</a:t>
            </a:r>
          </a:p>
          <a:p>
            <a:pPr marL="11976" marR="1179646" indent="423954" algn="just">
              <a:lnSpc>
                <a:spcPts val="1943"/>
              </a:lnSpc>
            </a:pPr>
            <a:endParaRPr lang="ru-RU" sz="2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204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2419374"/>
            <a:ext cx="10083800" cy="288604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1376" y="1225472"/>
            <a:ext cx="9531124" cy="15225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86827" indent="423954" algn="just">
              <a:lnSpc>
                <a:spcPct val="95800"/>
              </a:lnSpc>
            </a:pPr>
            <a:endParaRPr lang="ru-RU" b="1" u="sng" spc="-5" dirty="0" smtClean="0">
              <a:solidFill>
                <a:srgbClr val="006FC0"/>
              </a:solidFill>
              <a:latin typeface="Times New Roman"/>
              <a:cs typeface="Times New Roman"/>
            </a:endParaRPr>
          </a:p>
          <a:p>
            <a:pPr marL="11976" marR="186827" indent="423954" algn="just">
              <a:lnSpc>
                <a:spcPct val="95800"/>
              </a:lnSpc>
            </a:pPr>
            <a:r>
              <a:rPr lang="ru-RU" sz="2800" b="1" spc="-5" dirty="0" smtClean="0">
                <a:solidFill>
                  <a:srgbClr val="006FC0"/>
                </a:solidFill>
                <a:latin typeface="Times New Roman"/>
                <a:cs typeface="Times New Roman"/>
              </a:rPr>
              <a:t>Н</a:t>
            </a:r>
            <a:r>
              <a:rPr sz="2800" b="1" spc="-5" dirty="0" err="1" smtClean="0">
                <a:solidFill>
                  <a:srgbClr val="006FC0"/>
                </a:solidFill>
                <a:latin typeface="Times New Roman"/>
                <a:cs typeface="Times New Roman"/>
              </a:rPr>
              <a:t>алогов</a:t>
            </a:r>
            <a:r>
              <a:rPr lang="ru-RU" sz="2800" b="1" spc="-5" dirty="0" smtClean="0">
                <a:solidFill>
                  <a:srgbClr val="006FC0"/>
                </a:solidFill>
                <a:latin typeface="Times New Roman"/>
                <a:cs typeface="Times New Roman"/>
              </a:rPr>
              <a:t>ы</a:t>
            </a:r>
            <a:r>
              <a:rPr sz="2800" b="1" spc="-5" dirty="0" smtClean="0">
                <a:solidFill>
                  <a:srgbClr val="006FC0"/>
                </a:solidFill>
                <a:latin typeface="Times New Roman"/>
                <a:cs typeface="Times New Roman"/>
              </a:rPr>
              <a:t>е </a:t>
            </a:r>
            <a:r>
              <a:rPr sz="2800" b="1" spc="-5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обязательств</a:t>
            </a:r>
            <a:r>
              <a:rPr lang="ru-RU" sz="2800" b="1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а</a:t>
            </a:r>
            <a:r>
              <a:rPr sz="2800" b="1" spc="-5" dirty="0" smtClean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err="1">
                <a:solidFill>
                  <a:srgbClr val="006FC0"/>
                </a:solidFill>
                <a:latin typeface="Times New Roman"/>
                <a:cs typeface="Times New Roman"/>
              </a:rPr>
              <a:t>адвоката</a:t>
            </a:r>
            <a:r>
              <a:rPr lang="ru-RU" sz="2800" b="1" spc="-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lang="ru-RU" sz="2800" spc="-5" dirty="0">
                <a:solidFill>
                  <a:srgbClr val="006FC0"/>
                </a:solidFill>
                <a:latin typeface="Times New Roman"/>
                <a:cs typeface="Times New Roman"/>
              </a:rPr>
              <a:t>(статьи 31, 36 НК</a:t>
            </a:r>
            <a:r>
              <a:rPr lang="ru-RU" sz="2800" spc="-5" dirty="0" smtClean="0">
                <a:solidFill>
                  <a:srgbClr val="006FC0"/>
                </a:solidFill>
                <a:latin typeface="Times New Roman"/>
                <a:cs typeface="Times New Roman"/>
              </a:rPr>
              <a:t>)</a:t>
            </a:r>
            <a:r>
              <a:rPr sz="2800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  <a:endParaRPr sz="28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435930">
              <a:lnSpc>
                <a:spcPts val="1999"/>
              </a:lnSpc>
              <a:spcBef>
                <a:spcPts val="1231"/>
              </a:spcBef>
            </a:pPr>
            <a:endParaRPr lang="ru-RU" dirty="0">
              <a:latin typeface="Times New Roman"/>
              <a:cs typeface="Times New Roman"/>
            </a:endParaRPr>
          </a:p>
          <a:p>
            <a:pPr marL="11976" marR="130539" indent="423954">
              <a:lnSpc>
                <a:spcPct val="95700"/>
              </a:lnSpc>
              <a:spcBef>
                <a:spcPts val="1320"/>
              </a:spcBef>
            </a:pPr>
            <a:endParaRPr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3</a:t>
            </a:fld>
            <a:endParaRPr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налоговых обязательств адвоката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770" name="Picture 2" descr="Картинки по запросу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2486025"/>
            <a:ext cx="304800" cy="304800"/>
          </a:xfrm>
          <a:prstGeom prst="rect">
            <a:avLst/>
          </a:prstGeom>
          <a:noFill/>
        </p:spPr>
      </p:pic>
      <p:sp>
        <p:nvSpPr>
          <p:cNvPr id="8" name="object 2"/>
          <p:cNvSpPr txBox="1"/>
          <p:nvPr/>
        </p:nvSpPr>
        <p:spPr>
          <a:xfrm>
            <a:off x="469900" y="2486025"/>
            <a:ext cx="8686800" cy="5318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86827" indent="423954">
              <a:lnSpc>
                <a:spcPct val="95800"/>
              </a:lnSpc>
            </a:pP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встать на регистрационный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учет в </a:t>
            </a: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налоговом</a:t>
            </a:r>
            <a:r>
              <a:rPr lang="ru-RU" b="1" spc="57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органе;</a:t>
            </a:r>
          </a:p>
          <a:p>
            <a:pPr marL="11976" marR="186827" indent="423954">
              <a:lnSpc>
                <a:spcPct val="95800"/>
              </a:lnSpc>
            </a:pP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95975" y="2867025"/>
            <a:ext cx="9222725" cy="778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3296" indent="-285750">
              <a:lnSpc>
                <a:spcPts val="1952"/>
              </a:lnSpc>
              <a:buSzPct val="55555"/>
              <a:tabLst>
                <a:tab pos="442517" algn="l"/>
                <a:tab pos="443116" algn="l"/>
              </a:tabLst>
            </a:pP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вести учёт объектов налогообложения и (или) объектов, связанные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с</a:t>
            </a:r>
            <a:endParaRPr lang="ru-RU" b="1" spc="192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513296" indent="-285750">
              <a:lnSpc>
                <a:spcPts val="1952"/>
              </a:lnSpc>
              <a:buSzPct val="55555"/>
              <a:tabLst>
                <a:tab pos="442517" algn="l"/>
                <a:tab pos="443116" algn="l"/>
              </a:tabLst>
            </a:pP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налогообложением;</a:t>
            </a:r>
          </a:p>
          <a:p>
            <a:pPr marL="11976" marR="186827" indent="423954">
              <a:lnSpc>
                <a:spcPct val="95800"/>
              </a:lnSpc>
            </a:pPr>
            <a:endParaRPr lang="ru-RU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698500" y="3883835"/>
            <a:ext cx="9222725" cy="5223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3296" indent="-285750">
              <a:lnSpc>
                <a:spcPts val="1952"/>
              </a:lnSpc>
              <a:buSzPct val="55555"/>
              <a:tabLst>
                <a:tab pos="442517" algn="l"/>
                <a:tab pos="443116" algn="l"/>
              </a:tabLst>
            </a:pP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исчислять, уплачивать налоги и другие обязательные платежи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в</a:t>
            </a:r>
            <a:r>
              <a:rPr lang="ru-RU" b="1" spc="123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бюджет;</a:t>
            </a:r>
          </a:p>
          <a:p>
            <a:pPr marL="11976" marR="186827" indent="423954">
              <a:lnSpc>
                <a:spcPct val="95800"/>
              </a:lnSpc>
            </a:pPr>
            <a:endParaRPr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698500" y="4244429"/>
            <a:ext cx="9385300" cy="1060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3296" marR="860482" indent="-285750" algn="just" defTabSz="539750">
              <a:lnSpc>
                <a:spcPts val="1961"/>
              </a:lnSpc>
              <a:spcBef>
                <a:spcPts val="80"/>
              </a:spcBef>
              <a:buSzPct val="55555"/>
              <a:tabLst>
                <a:tab pos="176213" algn="l"/>
                <a:tab pos="269875" algn="l"/>
                <a:tab pos="441325" algn="l"/>
                <a:tab pos="717550" algn="l"/>
              </a:tabLst>
            </a:pP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составлять и представлять формы,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за </a:t>
            </a: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исключением  налоговых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регистров, </a:t>
            </a:r>
          </a:p>
          <a:p>
            <a:pPr marL="513296" marR="860482" indent="-285750" algn="just" defTabSz="539750">
              <a:lnSpc>
                <a:spcPts val="1961"/>
              </a:lnSpc>
              <a:spcBef>
                <a:spcPts val="80"/>
              </a:spcBef>
              <a:buSzPct val="55555"/>
              <a:tabLst>
                <a:tab pos="176213" algn="l"/>
                <a:tab pos="269875" algn="l"/>
                <a:tab pos="441325" algn="l"/>
                <a:tab pos="717550" algn="l"/>
              </a:tabLst>
            </a:pP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налоговые и иные формы, установленные НК, </a:t>
            </a: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налоговым органам </a:t>
            </a:r>
            <a:r>
              <a:rPr lang="ru-RU" b="1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</a:p>
          <a:p>
            <a:pPr marL="513296" marR="860482" indent="-285750" algn="just" defTabSz="539750">
              <a:lnSpc>
                <a:spcPts val="1961"/>
              </a:lnSpc>
              <a:spcBef>
                <a:spcPts val="80"/>
              </a:spcBef>
              <a:buSzPct val="55555"/>
              <a:tabLst>
                <a:tab pos="176213" algn="l"/>
                <a:tab pos="269875" algn="l"/>
                <a:tab pos="441325" algn="l"/>
                <a:tab pos="717550" algn="l"/>
              </a:tabLst>
            </a:pPr>
            <a:r>
              <a:rPr lang="ru-RU" b="1" spc="-5" dirty="0">
                <a:solidFill>
                  <a:schemeClr val="bg1"/>
                </a:solidFill>
                <a:latin typeface="Times New Roman"/>
                <a:cs typeface="Times New Roman"/>
              </a:rPr>
              <a:t>установленном порядке</a:t>
            </a:r>
            <a:endParaRPr lang="ru-RU" b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186827" indent="423954">
              <a:lnSpc>
                <a:spcPct val="95800"/>
              </a:lnSpc>
            </a:pPr>
            <a:endParaRPr lang="ru-RU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2"/>
          <p:cNvSpPr txBox="1"/>
          <p:nvPr/>
        </p:nvSpPr>
        <p:spPr>
          <a:xfrm>
            <a:off x="469900" y="5143476"/>
            <a:ext cx="9222725" cy="2194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30539" indent="423954">
              <a:lnSpc>
                <a:spcPct val="95700"/>
              </a:lnSpc>
              <a:spcBef>
                <a:spcPts val="1320"/>
              </a:spcBef>
            </a:pPr>
            <a:endParaRPr lang="ru-RU" spc="-5" dirty="0">
              <a:latin typeface="Times New Roman"/>
              <a:cs typeface="Times New Roman"/>
            </a:endParaRPr>
          </a:p>
          <a:p>
            <a:pPr marL="11976" marR="130539" indent="423954">
              <a:lnSpc>
                <a:spcPct val="95700"/>
              </a:lnSpc>
              <a:spcBef>
                <a:spcPts val="1320"/>
              </a:spcBef>
            </a:pPr>
            <a:r>
              <a:rPr lang="ru-RU" spc="-5" dirty="0">
                <a:latin typeface="Times New Roman"/>
                <a:cs typeface="Times New Roman"/>
              </a:rPr>
              <a:t>Исполнение налогового обязательства осуществляется адвокатом, как налогоплательщиком, </a:t>
            </a:r>
            <a:r>
              <a:rPr lang="ru-RU"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самостоятельно</a:t>
            </a:r>
            <a:r>
              <a:rPr lang="ru-RU" spc="-5" dirty="0">
                <a:latin typeface="Times New Roman"/>
                <a:cs typeface="Times New Roman"/>
              </a:rPr>
              <a:t>, если иное не установлено НК  (статья 36 НК).</a:t>
            </a:r>
          </a:p>
          <a:p>
            <a:pPr marL="11976" marR="130539" indent="423954" algn="just">
              <a:lnSpc>
                <a:spcPct val="95700"/>
              </a:lnSpc>
              <a:spcBef>
                <a:spcPts val="1320"/>
              </a:spcBef>
            </a:pPr>
            <a:r>
              <a:rPr lang="ru-RU" spc="-5" dirty="0">
                <a:latin typeface="Times New Roman"/>
                <a:cs typeface="Times New Roman"/>
              </a:rPr>
              <a:t>Адвокат </a:t>
            </a:r>
            <a:r>
              <a:rPr lang="ru-RU" dirty="0">
                <a:latin typeface="Times New Roman"/>
                <a:cs typeface="Times New Roman"/>
              </a:rPr>
              <a:t>вправе </a:t>
            </a:r>
            <a:r>
              <a:rPr lang="ru-RU" spc="-5" dirty="0">
                <a:latin typeface="Times New Roman"/>
                <a:cs typeface="Times New Roman"/>
              </a:rPr>
              <a:t>участвовать в </a:t>
            </a:r>
            <a:r>
              <a:rPr lang="ru-RU" dirty="0">
                <a:latin typeface="Times New Roman"/>
                <a:cs typeface="Times New Roman"/>
              </a:rPr>
              <a:t>отношениях, </a:t>
            </a:r>
            <a:r>
              <a:rPr lang="ru-RU" spc="-5" dirty="0">
                <a:latin typeface="Times New Roman"/>
                <a:cs typeface="Times New Roman"/>
              </a:rPr>
              <a:t>регулируемых налоговым законодательством  Республики Казахстан, </a:t>
            </a:r>
            <a:r>
              <a:rPr lang="ru-RU" b="1" spc="-5" dirty="0">
                <a:latin typeface="Times New Roman"/>
                <a:cs typeface="Times New Roman"/>
              </a:rPr>
              <a:t>через уполномоченного представителя </a:t>
            </a:r>
            <a:r>
              <a:rPr lang="ru-RU" spc="-5" dirty="0">
                <a:latin typeface="Times New Roman"/>
                <a:cs typeface="Times New Roman"/>
              </a:rPr>
              <a:t>(за исключением случаев, предусмотренных статьей 16 НК),  действующего на основании </a:t>
            </a:r>
            <a:r>
              <a:rPr lang="ru-RU" b="1" spc="-5" dirty="0">
                <a:latin typeface="Times New Roman"/>
                <a:cs typeface="Times New Roman"/>
              </a:rPr>
              <a:t>доверенности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(статья 16 НК). </a:t>
            </a:r>
            <a:endParaRPr dirty="0">
              <a:latin typeface="Times New Roman"/>
              <a:cs typeface="Times New Roman"/>
            </a:endParaRPr>
          </a:p>
        </p:txBody>
      </p:sp>
      <p:pic>
        <p:nvPicPr>
          <p:cNvPr id="18" name="Picture 2" descr="Картинки по запросу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2867025"/>
            <a:ext cx="304800" cy="304800"/>
          </a:xfrm>
          <a:prstGeom prst="rect">
            <a:avLst/>
          </a:prstGeom>
          <a:noFill/>
        </p:spPr>
      </p:pic>
      <p:pic>
        <p:nvPicPr>
          <p:cNvPr id="20" name="Picture 2" descr="Картинки по запросу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3857625"/>
            <a:ext cx="304800" cy="304800"/>
          </a:xfrm>
          <a:prstGeom prst="rect">
            <a:avLst/>
          </a:prstGeom>
          <a:noFill/>
        </p:spPr>
      </p:pic>
      <p:pic>
        <p:nvPicPr>
          <p:cNvPr id="21" name="Picture 2" descr="Картинки по запросу ic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4314825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45" y="885825"/>
            <a:ext cx="9994900" cy="64007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5100" y="1038225"/>
            <a:ext cx="9829800" cy="69249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b="1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    </a:t>
            </a:r>
            <a:r>
              <a:rPr lang="ru-RU" b="1" i="1" u="sng" dirty="0" smtClean="0">
                <a:solidFill>
                  <a:srgbClr val="FFC000"/>
                </a:solidFill>
                <a:latin typeface="Times New Roman"/>
                <a:cs typeface="Times New Roman"/>
              </a:rPr>
              <a:t>Пример:</a:t>
            </a:r>
          </a:p>
          <a:p>
            <a:pPr marL="11976" marR="4790" indent="423954" algn="just"/>
            <a:endParaRPr lang="ru-RU" b="1" i="1" u="sng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4790" indent="423954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Доход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в феврале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составил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6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00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000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 </a:t>
            </a: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Д</a:t>
            </a:r>
            <a:r>
              <a:rPr i="1" dirty="0" err="1">
                <a:solidFill>
                  <a:schemeClr val="bg1"/>
                </a:solidFill>
                <a:latin typeface="Times New Roman"/>
                <a:cs typeface="Times New Roman"/>
              </a:rPr>
              <a:t>ля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исчисления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ОПВ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самостоятельно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определяет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доход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за февраль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i="1" dirty="0">
                <a:solidFill>
                  <a:schemeClr val="bg1"/>
                </a:solidFill>
                <a:latin typeface="Times New Roman"/>
                <a:cs typeface="Times New Roman"/>
              </a:rPr>
              <a:t>размере, </a:t>
            </a:r>
            <a:r>
              <a:rPr i="1" spc="-9" dirty="0">
                <a:solidFill>
                  <a:schemeClr val="bg1"/>
                </a:solidFill>
                <a:latin typeface="Times New Roman"/>
                <a:cs typeface="Times New Roman"/>
              </a:rPr>
              <a:t>не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превышающем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50-кратный размер МРЗП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(в 2024 году - 4 250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000</a:t>
            </a:r>
            <a:r>
              <a:rPr i="1" spc="34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i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тенге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) и не менее размера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1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МРЗП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(85 000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тенге)</a:t>
            </a:r>
            <a:r>
              <a:rPr i="1" spc="-5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То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есть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в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пределах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от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85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000 тенге до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4 250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000 тенге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endParaRPr lang="ru-RU" i="1" spc="-5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endParaRPr lang="ru-RU" i="1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При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этом этот доход  должен быть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равен доходу,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определяемому им самостоятельно в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феврале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для уплаты </a:t>
            </a:r>
            <a:r>
              <a:rPr lang="ru-RU" i="1" spc="-5" dirty="0" smtClean="0">
                <a:solidFill>
                  <a:srgbClr val="FFC000"/>
                </a:solidFill>
                <a:latin typeface="Times New Roman"/>
                <a:cs typeface="Times New Roman"/>
              </a:rPr>
              <a:t>социальных отчислений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и быть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не более дохода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г., определяемого </a:t>
            </a:r>
            <a:r>
              <a:rPr lang="ru-RU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для исчисления ИПН. </a:t>
            </a:r>
            <a:endParaRPr lang="ru-RU" i="1" spc="-5" dirty="0" smtClean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algn="just"/>
            <a:endParaRPr lang="ru-RU" i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    К примеру, адвокат </a:t>
            </a:r>
            <a:r>
              <a:rPr lang="ru-RU" b="1" i="1" dirty="0">
                <a:solidFill>
                  <a:srgbClr val="FFC000"/>
                </a:solidFill>
                <a:latin typeface="Times New Roman"/>
                <a:cs typeface="Times New Roman"/>
              </a:rPr>
              <a:t>самостоятельно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определил размер дохода для исчисления ОПВ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 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года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 размере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00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0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тенге. Этот размер дохода для исчисления ОПВ 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равен доходу, определенному адвокатом самостоятельно для уплаты </a:t>
            </a:r>
            <a:r>
              <a:rPr lang="ru-RU" i="1" spc="71" dirty="0" err="1">
                <a:solidFill>
                  <a:schemeClr val="bg1"/>
                </a:solidFill>
                <a:latin typeface="Times New Roman"/>
                <a:cs typeface="Times New Roman"/>
              </a:rPr>
              <a:t>соцотчислений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 в свою пользу, который он самостоятельно  определил за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г. в размере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000 тенге. Кроме того,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595 000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тенге находится в пределах от 1 МРЗП до 50-кратного размера МРЗП.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А также он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не превышает размер дохода, определяемого им за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г. для исчисления ИПН </a:t>
            </a:r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(600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000 тенге). </a:t>
            </a:r>
            <a:endParaRPr lang="ru-RU" i="1" spc="71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r>
              <a:rPr lang="ru-RU" i="1" spc="71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</a:t>
            </a:r>
            <a:r>
              <a:rPr lang="ru-RU" i="1" spc="71" dirty="0">
                <a:solidFill>
                  <a:schemeClr val="bg1"/>
                </a:solidFill>
                <a:latin typeface="Times New Roman"/>
                <a:cs typeface="Times New Roman"/>
              </a:rPr>
              <a:t>Тогда ОПВ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за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февраль 2024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г. составят 10 % от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595 000 </a:t>
            </a:r>
            <a:r>
              <a:rPr lang="ru-RU" i="1" spc="156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тенге,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                   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т.е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b="1" i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59 500 </a:t>
            </a:r>
            <a:r>
              <a:rPr lang="ru-RU" b="1" i="1" spc="-5" dirty="0">
                <a:solidFill>
                  <a:srgbClr val="FFC000"/>
                </a:solidFill>
                <a:latin typeface="Times New Roman"/>
                <a:cs typeface="Times New Roman"/>
              </a:rPr>
              <a:t>тенге.     </a:t>
            </a:r>
          </a:p>
          <a:p>
            <a:pPr marL="435930" algn="just"/>
            <a:r>
              <a:rPr lang="ru-RU" b="1" i="1" spc="-5" dirty="0">
                <a:solidFill>
                  <a:schemeClr val="bg1"/>
                </a:solidFill>
                <a:latin typeface="Times New Roman"/>
                <a:cs typeface="Times New Roman"/>
              </a:rPr>
              <a:t>    </a:t>
            </a:r>
            <a:r>
              <a:rPr lang="ru-RU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Эта сумма  перечисляется адвокатом до</a:t>
            </a:r>
            <a:r>
              <a:rPr lang="ru-RU" i="1" dirty="0">
                <a:solidFill>
                  <a:schemeClr val="bg1"/>
                </a:solidFill>
                <a:latin typeface="Times New Roman"/>
                <a:cs typeface="Times New Roman"/>
              </a:rPr>
              <a:t> 25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марта </a:t>
            </a:r>
            <a:r>
              <a:rPr lang="ru-RU" i="1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2024</a:t>
            </a:r>
            <a:r>
              <a:rPr lang="ru-RU" i="1" spc="28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i="1" spc="-9" dirty="0">
                <a:solidFill>
                  <a:schemeClr val="bg1"/>
                </a:solidFill>
                <a:latin typeface="Times New Roman"/>
                <a:cs typeface="Times New Roman"/>
              </a:rPr>
              <a:t>г.</a:t>
            </a:r>
          </a:p>
          <a:p>
            <a:pPr marL="435930" algn="just"/>
            <a:endParaRPr lang="ru-RU" i="1" spc="-9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endParaRPr lang="ru-RU" i="1" spc="-9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algn="just"/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59139" y="-94208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Обязательные пенсионные взносы - продолжение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8758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920" y="1343025"/>
            <a:ext cx="9994900" cy="502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kern="1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ru-RU" sz="2800" b="1" u="sng" kern="1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ВЫВОДЫ: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принятия Социального кодекса Республики Казахстан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адвокаты   обязаны   уплачивать  социальные  отчисления  и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обязательные пенсионные взносы </a:t>
            </a:r>
            <a:r>
              <a:rPr lang="ru-RU" b="1" u="sng" kern="1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одинаковой суммы дохода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определяемого самостоятельно.</a:t>
            </a: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введения Социального кодекса Республики Казахстан в действие (до 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июля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доходы могли быть заявлены в </a:t>
            </a:r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разных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суммах. </a:t>
            </a:r>
            <a:endParaRPr 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59139" y="-94208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.3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Обязательные пенсионные взносы - продолжение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021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419226"/>
            <a:ext cx="10083800" cy="25145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9489" y="6613153"/>
            <a:ext cx="159281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>
              <a:lnSpc>
                <a:spcPts val="1084"/>
              </a:lnSpc>
            </a:pPr>
            <a:r>
              <a:rPr sz="1037" dirty="0">
                <a:latin typeface="Calibri"/>
                <a:cs typeface="Calibri"/>
              </a:rPr>
              <a:t>0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39725" y="1190625"/>
            <a:ext cx="9440089" cy="5124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179646" indent="423954" algn="just">
              <a:lnSpc>
                <a:spcPts val="1943"/>
              </a:lnSpc>
            </a:pPr>
            <a:endParaRPr lang="ru-RU" b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179646" indent="423954" algn="just">
              <a:lnSpc>
                <a:spcPts val="1943"/>
              </a:lnSpc>
            </a:pPr>
            <a:endParaRPr lang="ru-RU" b="1" spc="-5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11976" marR="1179646" indent="423954" algn="just">
              <a:lnSpc>
                <a:spcPct val="150000"/>
              </a:lnSpc>
            </a:pP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Обязательные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пенсионные </a:t>
            </a:r>
            <a:r>
              <a:rPr sz="2400" b="1" dirty="0" err="1">
                <a:solidFill>
                  <a:srgbClr val="FFC000"/>
                </a:solidFill>
                <a:latin typeface="Times New Roman"/>
                <a:cs typeface="Times New Roman"/>
              </a:rPr>
              <a:t>взносы</a:t>
            </a:r>
            <a:r>
              <a:rPr sz="2400" b="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dirty="0" smtClean="0">
                <a:solidFill>
                  <a:srgbClr val="FFC000"/>
                </a:solidFill>
                <a:latin typeface="Times New Roman"/>
                <a:cs typeface="Times New Roman"/>
              </a:rPr>
              <a:t>работодателя </a:t>
            </a:r>
            <a:r>
              <a:rPr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4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далее</a:t>
            </a:r>
            <a:r>
              <a:rPr sz="24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- </a:t>
            </a:r>
            <a:r>
              <a:rPr sz="2400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ОПВ</a:t>
            </a:r>
            <a:r>
              <a:rPr lang="ru-RU" sz="2400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Р</a:t>
            </a:r>
            <a:r>
              <a:rPr sz="2400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) </a:t>
            </a:r>
            <a:r>
              <a:rPr sz="2400" dirty="0" err="1">
                <a:solidFill>
                  <a:schemeClr val="bg1"/>
                </a:solidFill>
                <a:latin typeface="Times New Roman"/>
                <a:cs typeface="Times New Roman"/>
              </a:rPr>
              <a:t>не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относятся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к налогам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другим 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обязательным платежам в бюджет согласно </a:t>
            </a:r>
            <a:r>
              <a:rPr sz="24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статье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189</a:t>
            </a:r>
            <a:r>
              <a:rPr sz="2400" spc="5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НК.</a:t>
            </a:r>
          </a:p>
          <a:p>
            <a:pPr marL="11976" marR="4790" indent="423954">
              <a:lnSpc>
                <a:spcPts val="1980"/>
              </a:lnSpc>
              <a:spcBef>
                <a:spcPts val="1311"/>
              </a:spcBef>
            </a:pPr>
            <a:endParaRPr lang="ru-RU" sz="2400" spc="-5" dirty="0">
              <a:latin typeface="Times New Roman"/>
              <a:cs typeface="Times New Roman"/>
            </a:endParaRPr>
          </a:p>
          <a:p>
            <a:pPr marL="11976" marR="4790" indent="423954" algn="just">
              <a:lnSpc>
                <a:spcPts val="1980"/>
              </a:lnSpc>
              <a:spcBef>
                <a:spcPts val="1311"/>
              </a:spcBef>
            </a:pPr>
            <a:endParaRPr lang="ru-RU" spc="-5" dirty="0">
              <a:latin typeface="Times New Roman"/>
              <a:cs typeface="Times New Roman"/>
            </a:endParaRPr>
          </a:p>
          <a:p>
            <a:pPr marL="11976" marR="4790" indent="423954" algn="just">
              <a:lnSpc>
                <a:spcPts val="1980"/>
              </a:lnSpc>
              <a:spcBef>
                <a:spcPts val="1311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по исчислению, уплате адвокатом обязательных пенсионных взносов работодателя (далее – ОПВР) регулируются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Социальным кодексом Республики Казахстан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20 апреля 2023 года № 224-VII ЗРК (далее-СК), а также Правилами и сроками исчисления (начисления) и перечисления обязательных пенсионных взносов работодателя в единый накопительный пенсионный фонд и взыскания по ним, утвержденных постановлением Правительства Республики Казахстан от 3 июля 2023 года № 540 (далее - Правила № 540).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76" marR="4790" indent="423954" algn="just">
              <a:lnSpc>
                <a:spcPts val="1980"/>
              </a:lnSpc>
              <a:spcBef>
                <a:spcPts val="1311"/>
              </a:spcBef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пенсионные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взносы работодателя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090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885825"/>
            <a:ext cx="10083800" cy="1447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057" y="1156745"/>
            <a:ext cx="9581244" cy="6011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5930" algn="just">
              <a:lnSpc>
                <a:spcPts val="2013"/>
              </a:lnSpc>
              <a:spcBef>
                <a:spcPts val="1198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ОПВР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единый накопительный пенсионный фонд (далее – ЕНПФ) уплачиваются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агентами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лиц, имеющих иную оплачиваемую работу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избранные, назначенные или утвержденные), за исключением случаев, предусмотренных частью третьей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пункта 6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248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pc="-5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частью третьей пункта 6 статьи 248 СК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уплаты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ОПВР в ЕНПФ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освобождается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 за: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лиц, достигших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 возраста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пунктом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207 СК;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лиц с инвалидностью первой и второй групп, если инвалидность установлена бессрочно;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военнослужащих (кроме военнослужащих срочной службы), сотрудников специальных государственных и правоохранительных органов, государственной фельдъегерской службы, а также лиц, права которых иметь специальные звания, классные чины и носить форменную одежду упразднены с 1 января 2012 года;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получателей пенсионных выплат за выслугу лет;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судей Конституционного Суда Республики Казахстан, полномочия которых прекращены в связи с истечением установленного Конституцией Республики Казахстан срока пребывания в должности, получающих ежемесячное пожизненное содержание, судей в отставке, получающих ежемесячное денежное содержание;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лиц, родившихся до 1 января 1975 года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pc="-5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lang="ru-RU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НК)</a:t>
            </a:r>
            <a:r>
              <a:rPr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14906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85057" y="-125962"/>
            <a:ext cx="92764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8.1. Обязательные пенсионные взносы работодателя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3538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885825"/>
            <a:ext cx="10083800" cy="3124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057" y="1156745"/>
            <a:ext cx="9581244" cy="59913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5930" algn="just">
              <a:lnSpc>
                <a:spcPts val="2013"/>
              </a:lnSpc>
              <a:spcBef>
                <a:spcPts val="1198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Статья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251 СК также, как и 58) пункт 1 статьи 1 СК определяет, что ОПВР, подлежащие уплате в ЕНПФ, осуществляются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счет собственных средств агента, лиц, имеющих иную оплачиваемую работу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(избранные, назначенные или утвержденные), и устанавливаются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ежемесячного дохода работника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принимаемого для исчисления ОПВР: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2024 года – в размере 1,5 процента;</a:t>
            </a:r>
            <a:endParaRPr lang="en-US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с 1 января 2025 года – в размере 2,5 процента;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с 1 января 2026 года – в размере 3,5 процента;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с 1 января 2027 года – в размере 4,5 процента;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 1 января 2028 года – в размере 5 процентов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/>
              <a:t> </a:t>
            </a:r>
            <a:r>
              <a:rPr lang="ru-RU" dirty="0" smtClean="0">
                <a:solidFill>
                  <a:srgbClr val="0070C0"/>
                </a:solidFill>
              </a:rPr>
              <a:t>     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принимаемый для исчисления ОПВР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устанавливается в соответствии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статьей 249 СК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ежемесячный доход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принимаемый для исчисления ОПВР, должен быть не менее минимального размера заработной платы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50-кратный минимальный размер заработной платы,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установленный на соответствующий финансовый год законом о республиканском бюджете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– 4 250 000 тенге, т.е. 85 000 х 50).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исчисления ОПВР включаются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виды оплаты труда в денежном выражении и иные доходы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(пункт 8 статьи 248 СК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      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14906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85057" y="-125962"/>
            <a:ext cx="92764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8.2. Обязательные пенсионные взносы работодателя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0221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885825"/>
            <a:ext cx="10083800" cy="1447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057" y="1156745"/>
            <a:ext cx="9581244" cy="7007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5930" algn="just">
              <a:lnSpc>
                <a:spcPts val="2013"/>
              </a:lnSpc>
              <a:spcBef>
                <a:spcPts val="1198"/>
              </a:spcBef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устанавливающие, что адвокат, как лицо, занимающееся частной практикой, осуществляет уплату ОПВР в ЕНПФ самостоятельно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пользу,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 отсутствуют. </a:t>
            </a:r>
            <a:endParaRPr lang="en-US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>
              <a:lnSpc>
                <a:spcPts val="2013"/>
              </a:lnSpc>
              <a:spcBef>
                <a:spcPts val="1198"/>
              </a:spcBef>
            </a:pPr>
            <a:endParaRPr lang="ru-RU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>
              <a:lnSpc>
                <a:spcPts val="2013"/>
              </a:lnSpc>
              <a:spcBef>
                <a:spcPts val="1198"/>
              </a:spcBef>
            </a:pPr>
            <a:endParaRPr lang="ru-RU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Между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тем, нормы подпункта 4) пункта 6 Правил № 540 расширяют перечень объектов исчисления ОПВР и определяют, что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объектами исчисления ОПВР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 для лиц, занимающихся частной практикой (адвокатов) - исчисление ОПВР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пользу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которое осуществляется с получаемого ими дохода.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получаемым доходом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лиц, занимающихся частной практикой (адвокатов) для целей исчисления ОПВР является сумма, определяемая ими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пределах размеров, установленных пунктом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251 СК.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 дохода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занимающиеся частной практикой,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уплачивать ОПВР в ЕНПФ, исчисленные путем применения ставки,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установленной пунктом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251 СК, 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минимальному размеру заработной платы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установленному на соответствующий финансовый год законом о республиканском бюджете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2024 году – 1 275 тенге, т.е. 85 000 х 1,5).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Исчисленные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ОПВР перечисляются в Государственную корпорацию «Правительство для граждан»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25 числа месяца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следующего за месяцем выплаты доходов (пункт 9 Правил № 540).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5930" algn="just">
              <a:lnSpc>
                <a:spcPts val="2013"/>
              </a:lnSpc>
              <a:spcBef>
                <a:spcPts val="1198"/>
              </a:spcBef>
            </a:pPr>
            <a:endParaRPr lang="ru-RU" spc="-5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14906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85057" y="-125962"/>
            <a:ext cx="92764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8.3. Обязательные пенсионные взносы работодателя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6367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36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241300" y="1000487"/>
            <a:ext cx="9330509" cy="6494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449580" algn="just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Адвокат,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 лицо, занимающееся частной практикой, является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плательщиком </a:t>
            </a:r>
            <a:r>
              <a:rPr lang="ru-RU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взносов</a:t>
            </a:r>
            <a:r>
              <a:rPr lang="ru-RU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фонд социального медицинского страхования (далее – фонд), (подпункт 4 пункта 2 статьи 14 Закона РК от 16 ноября 2015 года № 405-V ЗРК «Об обязательном социальном медицинском страховании», далее - Закон № 405-V ЗРК; подпункт 4) пункта 4 Правил и сроков исчисления (удержания) и перечисления отчислений и (или) взносов на обязательное социальное медицинское страхование, утвержденных приказом Министра здравоохранения Республики Казахстан от 30 июня 2017 года № 478 (далее – Правила ОСМС).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Лица, которые освобождаются от уплаты взносов в фонд, указаны в пункте 7 статьи 28 Закона № 405-V ЗРК.</a:t>
            </a:r>
          </a:p>
          <a:p>
            <a:pPr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       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Объектом исчисления взносов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лиц, занимающихся частной практикой (адвокатов), является </a:t>
            </a:r>
            <a:r>
              <a:rPr lang="ru-RU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1,4-кратный минимальный размер заработной платы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установленный на соответствующий финансовый год законом о республиканском бюджете, за исключением приостановивших представление налоговой отчетности в соответствии с налоговым законодательством Республики Казахстан лиц, занимающихся частной практикой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пункт 5 статьи 28 Закона № 405-V ЗРК)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just"/>
            <a:endParaRPr lang="ru-RU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Взносы лиц, занимающихся частной практикой (адвокатов), с 1 января 2020 года устанавливаются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размере 5 процентов от объекта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исчисления взносов (пункт 3 статьи 28 Закона № 405-V ЗРК).</a:t>
            </a: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88900" y="0"/>
            <a:ext cx="8952056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Взносы в фонд социального медицинского страхования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64C13B6-C17F-4D9F-8732-6880926BFD0D}"/>
              </a:ext>
            </a:extLst>
          </p:cNvPr>
          <p:cNvSpPr/>
          <p:nvPr/>
        </p:nvSpPr>
        <p:spPr>
          <a:xfrm>
            <a:off x="0" y="855529"/>
            <a:ext cx="10083800" cy="102089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976" marR="1179646" indent="423954" algn="just">
              <a:lnSpc>
                <a:spcPts val="1943"/>
              </a:lnSpc>
            </a:pPr>
            <a:r>
              <a:rPr lang="ru-RU"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Взносы в фонд социального страхования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не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относятся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к налогам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другим 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платежам в бюджет согласно статье 189</a:t>
            </a:r>
            <a:r>
              <a:rPr lang="ru-RU" sz="2000" spc="5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НК.</a:t>
            </a:r>
          </a:p>
        </p:txBody>
      </p:sp>
    </p:spTree>
    <p:extLst>
      <p:ext uri="{BB962C8B-B14F-4D97-AF65-F5344CB8AC3E}">
        <p14:creationId xmlns:p14="http://schemas.microsoft.com/office/powerpoint/2010/main" val="28629725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63500" y="4772026"/>
            <a:ext cx="10147300" cy="27431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521">
              <a:lnSpc>
                <a:spcPts val="1084"/>
              </a:lnSpc>
            </a:pPr>
            <a:fld id="{81D60167-4931-47E6-BA6A-407CBD079E47}" type="slidenum">
              <a:rPr dirty="0"/>
              <a:pPr marL="39521">
                <a:lnSpc>
                  <a:spcPts val="1084"/>
                </a:lnSpc>
              </a:pPr>
              <a:t>37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190500" y="1073590"/>
            <a:ext cx="9330509" cy="6639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Начисленные взносы перечисляются через банки или организации, осуществляющие отдельные виды банковских операций, для последующего перечисления Государственной корпорацией на счет фонда лицами, занимающимися частной практикой,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свою пользу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ежемесячно не позднее </a:t>
            </a:r>
            <a:r>
              <a:rPr lang="ru-RU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 числа месяца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следующего за отчетным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(подпункт 2) пункта 6  статьи  30 Закон № 405-V ЗРК).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Исчисление и перечисление взносов лиц, занимающихся частной практикой (адвокатов), индивидуальных предпринимателей, самостоятельных плательщиков осуществляются самостоятельно либо третьим лицом в их пользу (пункт 4-1 статьи 14 Закона № 405-V ЗРК).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Исчисление и перечисление взносов производятся в тенге с учетом округления тиынов в следующем порядке:  </a:t>
            </a:r>
            <a:r>
              <a:rPr lang="ru-RU" sz="1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сумма до 50 тиын округляется до 0 тенге;  сумма от 50 тиын округляется до 1 тенге</a:t>
            </a:r>
            <a:r>
              <a:rPr lang="ru-RU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(пункт 39 Правил ОСМС). </a:t>
            </a:r>
            <a:endParaRPr lang="ru-RU" b="1" i="1" u="sng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endParaRPr lang="ru-RU" sz="1800" b="1" i="1" u="sng" dirty="0">
              <a:solidFill>
                <a:srgbClr val="FFC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1800" b="1" i="1" u="sng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Пример: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МРЗП в </a:t>
            </a:r>
            <a:r>
              <a:rPr lang="ru-RU" sz="1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году =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000 тенге</a:t>
            </a:r>
            <a:endParaRPr lang="ru-RU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 исчисления взносов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1,4 кратный МРЗП.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 есть 1,4 х </a:t>
            </a:r>
            <a:r>
              <a:rPr lang="ru-RU" sz="1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85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000 тенге= </a:t>
            </a:r>
            <a:r>
              <a:rPr lang="ru-RU" sz="1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119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000 </a:t>
            </a:r>
            <a:r>
              <a:rPr lang="ru-RU" sz="1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тенге. </a:t>
            </a:r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Взносы = 5 %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 объекта исчисления взносов. 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 </a:t>
            </a:r>
            <a:r>
              <a:rPr lang="ru-RU" sz="1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есть 119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000 х 5% =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5 950</a:t>
            </a:r>
            <a:r>
              <a:rPr lang="ru-RU" sz="1800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тенге</a:t>
            </a:r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just"/>
            <a:endParaRPr lang="ru-RU" sz="1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Адвокат ежемесячно, не позднее 25 числа месяца, следующего за отчетным, исчисляет и оплачивает в фонд взнос в сумме </a:t>
            </a:r>
            <a:r>
              <a:rPr lang="ru-RU" b="1" u="sng" dirty="0" smtClean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5 950</a:t>
            </a:r>
            <a:r>
              <a:rPr lang="ru-RU" sz="1800" b="1" u="sng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u="sng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тенге. </a:t>
            </a:r>
            <a:endParaRPr lang="ru-RU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435930" marR="2398813" indent="54491">
              <a:lnSpc>
                <a:spcPts val="1961"/>
              </a:lnSpc>
              <a:spcBef>
                <a:spcPts val="1306"/>
              </a:spcBef>
            </a:pP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65100" y="47625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9.1 Взносы в фонд социального медицинского страхования - продолжение </a:t>
            </a:r>
          </a:p>
        </p:txBody>
      </p:sp>
    </p:spTree>
    <p:extLst>
      <p:ext uri="{BB962C8B-B14F-4D97-AF65-F5344CB8AC3E}">
        <p14:creationId xmlns:p14="http://schemas.microsoft.com/office/powerpoint/2010/main" val="11010145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900" y="3171825"/>
            <a:ext cx="7010400" cy="914400"/>
          </a:xfrm>
        </p:spPr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 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2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4086225"/>
            <a:ext cx="10083800" cy="1981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724025"/>
            <a:ext cx="10083800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7184" y="1206179"/>
            <a:ext cx="9205360" cy="2830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14971" indent="423954">
              <a:lnSpc>
                <a:spcPct val="95800"/>
              </a:lnSpc>
              <a:spcBef>
                <a:spcPts val="1264"/>
              </a:spcBef>
            </a:pPr>
            <a:endParaRPr lang="ru-RU" sz="2400" b="1" spc="-5" dirty="0">
              <a:latin typeface="Times New Roman"/>
              <a:cs typeface="Times New Roman"/>
            </a:endParaRPr>
          </a:p>
          <a:p>
            <a:pPr marL="11976" marR="114971" indent="423954">
              <a:lnSpc>
                <a:spcPct val="95800"/>
              </a:lnSpc>
              <a:spcBef>
                <a:spcPts val="1264"/>
              </a:spcBef>
            </a:pPr>
            <a:r>
              <a:rPr sz="2400" b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Действия</a:t>
            </a:r>
            <a:r>
              <a:rPr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(бездействие) </a:t>
            </a:r>
            <a:r>
              <a:rPr lang="ru-RU"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 уполномоченного  </a:t>
            </a:r>
            <a:r>
              <a:rPr sz="2400" b="1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представителя</a:t>
            </a:r>
            <a:r>
              <a:rPr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 адвоката, </a:t>
            </a:r>
            <a:r>
              <a:rPr lang="ru-RU"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chemeClr val="bg1"/>
                </a:solidFill>
                <a:latin typeface="Times New Roman"/>
                <a:cs typeface="Times New Roman"/>
              </a:rPr>
              <a:t>совершенные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/>
                <a:cs typeface="Times New Roman"/>
              </a:rPr>
              <a:t> от  имени  </a:t>
            </a:r>
            <a:r>
              <a:rPr sz="24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адвоката-налогоплательщика</a:t>
            </a:r>
            <a:r>
              <a:rPr lang="ru-RU"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признаются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действиями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(бездействием)</a:t>
            </a:r>
            <a:r>
              <a:rPr sz="2400" b="1" spc="25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250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адвоката-налогоплательщика</a:t>
            </a:r>
            <a:r>
              <a:rPr lang="ru-RU"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 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4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</a:t>
            </a:r>
            <a:r>
              <a:rPr lang="ru-RU"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я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1</a:t>
            </a:r>
            <a:r>
              <a:rPr lang="ru-RU" sz="2400" dirty="0">
                <a:solidFill>
                  <a:schemeClr val="bg1"/>
                </a:solidFill>
                <a:latin typeface="Times New Roman"/>
                <a:cs typeface="Times New Roman"/>
              </a:rPr>
              <a:t>6 пункт 5</a:t>
            </a:r>
            <a:r>
              <a:rPr sz="2400" spc="52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НК).</a:t>
            </a:r>
            <a:endParaRPr lang="ru-RU" sz="24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114971" indent="423954">
              <a:lnSpc>
                <a:spcPct val="95800"/>
              </a:lnSpc>
              <a:spcBef>
                <a:spcPts val="1264"/>
              </a:spcBef>
            </a:pPr>
            <a:endParaRPr lang="ru-RU" sz="2400" spc="-5" dirty="0">
              <a:latin typeface="Times New Roman"/>
              <a:cs typeface="Times New Roman"/>
            </a:endParaRPr>
          </a:p>
          <a:p>
            <a:pPr>
              <a:spcBef>
                <a:spcPts val="19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4</a:t>
            </a:fld>
            <a:endParaRPr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Понятие налоговых обязательств адвоката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продолжение 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3"/>
          <p:cNvSpPr txBox="1"/>
          <p:nvPr/>
        </p:nvSpPr>
        <p:spPr>
          <a:xfrm>
            <a:off x="469900" y="4494044"/>
            <a:ext cx="9205360" cy="19543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14971" indent="423954" algn="just">
              <a:lnSpc>
                <a:spcPct val="95800"/>
              </a:lnSpc>
              <a:spcBef>
                <a:spcPts val="1264"/>
              </a:spcBef>
            </a:pPr>
            <a:r>
              <a:rPr lang="ru-RU"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Следовательно,</a:t>
            </a:r>
            <a:r>
              <a:rPr lang="ru-RU" sz="2400" spc="-5" dirty="0">
                <a:latin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ответственность  по исчислению, удержанию и</a:t>
            </a:r>
            <a:r>
              <a:rPr lang="ru-RU" sz="2400" b="1" spc="113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FFC000"/>
                </a:solidFill>
                <a:latin typeface="Times New Roman"/>
                <a:cs typeface="Times New Roman"/>
              </a:rPr>
              <a:t>перечислению </a:t>
            </a:r>
            <a:r>
              <a:rPr lang="ru-RU" sz="2400" spc="-424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lang="ru-RU"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налогов  и  других  обязательных  платежей 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lang="ru-RU"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бюджет лежит на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cs typeface="Times New Roman"/>
              </a:rPr>
              <a:t>самом</a:t>
            </a:r>
            <a:r>
              <a:rPr lang="ru-RU" sz="2400" b="1" spc="118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адвокате.</a:t>
            </a:r>
            <a:endParaRPr lang="ru-RU" sz="2400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ru-RU" sz="2400" dirty="0">
              <a:latin typeface="Times New Roman"/>
              <a:cs typeface="Times New Roman"/>
            </a:endParaRPr>
          </a:p>
          <a:p>
            <a:pPr marL="11976" marR="114971" indent="423954">
              <a:lnSpc>
                <a:spcPct val="95800"/>
              </a:lnSpc>
              <a:spcBef>
                <a:spcPts val="1264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5762625"/>
            <a:ext cx="10083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038225"/>
            <a:ext cx="10083800" cy="1371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адвоката, как лица, занимающегося  частной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практикой,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исчисляется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доходам, полученным за месяц, по итогам каждого месяца путем применения ставки, установленной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1 статьи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320 НК , к сумме облагаемого дохода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(пункт 2 статьи 365 НК).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5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2755900" y="2714627"/>
            <a:ext cx="7391400" cy="1644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35929" indent="423954" algn="just">
              <a:lnSpc>
                <a:spcPct val="95700"/>
              </a:lnSpc>
              <a:spcBef>
                <a:spcPts val="1320"/>
              </a:spcBef>
            </a:pPr>
            <a:r>
              <a:rPr lang="ru-RU" sz="2000" b="1" u="sng" dirty="0" smtClean="0">
                <a:solidFill>
                  <a:srgbClr val="0070C0"/>
                </a:solidFill>
                <a:latin typeface="Times New Roman"/>
                <a:cs typeface="Times New Roman"/>
              </a:rPr>
              <a:t>Доходом  </a:t>
            </a:r>
            <a:r>
              <a:rPr lang="ru-RU" sz="2000"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адвокатов</a:t>
            </a:r>
            <a:r>
              <a:rPr lang="ru-RU"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000" spc="-5" dirty="0" smtClean="0">
                <a:latin typeface="Times New Roman"/>
                <a:cs typeface="Times New Roman"/>
              </a:rPr>
              <a:t>для исчисления и уплаты ИПН </a:t>
            </a:r>
            <a:r>
              <a:rPr lang="ru-RU" sz="2000" dirty="0" smtClean="0">
                <a:latin typeface="Times New Roman"/>
                <a:cs typeface="Times New Roman"/>
              </a:rPr>
              <a:t>являются 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все виды доходов</a:t>
            </a:r>
            <a:r>
              <a:rPr lang="ru-RU" sz="2000" dirty="0">
                <a:latin typeface="Times New Roman"/>
                <a:cs typeface="Times New Roman"/>
              </a:rPr>
              <a:t>, </a:t>
            </a:r>
            <a:r>
              <a:rPr lang="ru-RU" sz="2000" spc="-5" dirty="0" smtClean="0">
                <a:latin typeface="Times New Roman"/>
                <a:cs typeface="Times New Roman"/>
              </a:rPr>
              <a:t>полученные </a:t>
            </a:r>
            <a:r>
              <a:rPr lang="ru-RU" sz="2000" spc="-5" dirty="0">
                <a:latin typeface="Times New Roman"/>
                <a:cs typeface="Times New Roman"/>
              </a:rPr>
              <a:t>от осуществления</a:t>
            </a:r>
            <a:r>
              <a:rPr lang="ru-RU" sz="2000" spc="61" dirty="0">
                <a:latin typeface="Times New Roman"/>
                <a:cs typeface="Times New Roman"/>
              </a:rPr>
              <a:t> </a:t>
            </a:r>
            <a:r>
              <a:rPr lang="ru-RU" sz="2000" spc="-5" dirty="0">
                <a:latin typeface="Times New Roman"/>
                <a:cs typeface="Times New Roman"/>
              </a:rPr>
              <a:t>адвокатской деятельности, </a:t>
            </a:r>
            <a:r>
              <a:rPr lang="ru-RU" sz="2000" dirty="0">
                <a:latin typeface="Times New Roman"/>
                <a:cs typeface="Times New Roman"/>
              </a:rPr>
              <a:t>а </a:t>
            </a:r>
            <a:r>
              <a:rPr lang="ru-RU" sz="2000" spc="-9" dirty="0">
                <a:latin typeface="Times New Roman"/>
                <a:cs typeface="Times New Roman"/>
              </a:rPr>
              <a:t>также </a:t>
            </a:r>
            <a:r>
              <a:rPr lang="ru-RU" sz="2000" dirty="0">
                <a:latin typeface="Times New Roman"/>
                <a:cs typeface="Times New Roman"/>
              </a:rPr>
              <a:t>полученные суммы </a:t>
            </a:r>
            <a:r>
              <a:rPr lang="ru-RU" sz="2000" spc="-5" dirty="0">
                <a:latin typeface="Times New Roman"/>
                <a:cs typeface="Times New Roman"/>
              </a:rPr>
              <a:t>возмещения </a:t>
            </a:r>
            <a:r>
              <a:rPr lang="ru-RU" sz="2000" dirty="0">
                <a:latin typeface="Times New Roman"/>
                <a:cs typeface="Times New Roman"/>
              </a:rPr>
              <a:t>расходов, </a:t>
            </a:r>
            <a:r>
              <a:rPr lang="ru-RU" sz="2000" spc="-5" dirty="0">
                <a:latin typeface="Times New Roman"/>
                <a:cs typeface="Times New Roman"/>
              </a:rPr>
              <a:t>связанных </a:t>
            </a:r>
            <a:r>
              <a:rPr lang="ru-RU" sz="2000" dirty="0">
                <a:latin typeface="Times New Roman"/>
                <a:cs typeface="Times New Roman"/>
              </a:rPr>
              <a:t>с </a:t>
            </a:r>
            <a:r>
              <a:rPr lang="ru-RU" sz="2000" spc="-5" dirty="0">
                <a:latin typeface="Times New Roman"/>
                <a:cs typeface="Times New Roman"/>
              </a:rPr>
              <a:t>защитой и  представительством (статья 336 НК</a:t>
            </a:r>
            <a:r>
              <a:rPr lang="ru-RU" sz="2000" spc="-5" dirty="0" smtClean="0">
                <a:latin typeface="Times New Roman"/>
                <a:cs typeface="Times New Roman"/>
              </a:rPr>
              <a:t>).</a:t>
            </a:r>
          </a:p>
          <a:p>
            <a:pPr marL="11976" marR="135929" indent="423954" algn="just">
              <a:lnSpc>
                <a:spcPct val="95700"/>
              </a:lnSpc>
              <a:spcBef>
                <a:spcPts val="1320"/>
              </a:spcBef>
            </a:pPr>
            <a:endParaRPr lang="ru-RU" sz="2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7184" y="3933825"/>
            <a:ext cx="9820116" cy="2922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69462" indent="423954">
              <a:lnSpc>
                <a:spcPct val="95900"/>
              </a:lnSpc>
              <a:spcBef>
                <a:spcPts val="1268"/>
              </a:spcBef>
            </a:pPr>
            <a:endParaRPr lang="ru-RU" sz="2000" dirty="0">
              <a:latin typeface="Times New Roman"/>
              <a:cs typeface="Times New Roman"/>
            </a:endParaRPr>
          </a:p>
          <a:p>
            <a:pPr marL="11976" marR="169462" indent="423954" algn="just">
              <a:lnSpc>
                <a:spcPct val="95900"/>
              </a:lnSpc>
              <a:spcBef>
                <a:spcPts val="1268"/>
              </a:spcBef>
            </a:pPr>
            <a:r>
              <a:rPr sz="2000" dirty="0" err="1" smtClean="0">
                <a:latin typeface="Times New Roman"/>
                <a:cs typeface="Times New Roman"/>
              </a:rPr>
              <a:t>Из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анализа норм Раздела 6 НК следует, что доход адвокатов относится к </a:t>
            </a:r>
            <a:r>
              <a:rPr sz="2000" dirty="0" err="1">
                <a:latin typeface="Times New Roman"/>
                <a:cs typeface="Times New Roman"/>
              </a:rPr>
              <a:t>доходам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lang="ru-RU" sz="2000" dirty="0">
                <a:latin typeface="Times New Roman"/>
                <a:cs typeface="Times New Roman"/>
              </a:rPr>
              <a:t> подлежащим налогообложению физическим лицом 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самостоятельно</a:t>
            </a:r>
            <a:r>
              <a:rPr sz="2000" dirty="0">
                <a:latin typeface="Times New Roman"/>
                <a:cs typeface="Times New Roman"/>
              </a:rPr>
              <a:t>, и не относится к </a:t>
            </a:r>
            <a:r>
              <a:rPr sz="2000" dirty="0" err="1">
                <a:latin typeface="Times New Roman"/>
                <a:cs typeface="Times New Roman"/>
              </a:rPr>
              <a:t>имущественным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доходам</a:t>
            </a:r>
            <a:r>
              <a:rPr lang="ru-RU" sz="2000" dirty="0">
                <a:latin typeface="Times New Roman"/>
                <a:cs typeface="Times New Roman"/>
              </a:rPr>
              <a:t> физического лица</a:t>
            </a:r>
            <a:r>
              <a:rPr sz="2000" dirty="0">
                <a:latin typeface="Times New Roman"/>
                <a:cs typeface="Times New Roman"/>
              </a:rPr>
              <a:t> (</a:t>
            </a:r>
            <a:r>
              <a:rPr sz="2000" dirty="0" err="1">
                <a:latin typeface="Times New Roman"/>
                <a:cs typeface="Times New Roman"/>
              </a:rPr>
              <a:t>статья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lang="ru-RU" sz="2000" dirty="0">
                <a:latin typeface="Times New Roman"/>
                <a:cs typeface="Times New Roman"/>
              </a:rPr>
              <a:t>330</a:t>
            </a:r>
            <a:r>
              <a:rPr sz="2000" dirty="0">
                <a:latin typeface="Times New Roman"/>
                <a:cs typeface="Times New Roman"/>
              </a:rPr>
              <a:t> НК).</a:t>
            </a:r>
          </a:p>
          <a:p>
            <a:pPr marL="11976" marR="169462" indent="423954" algn="just">
              <a:lnSpc>
                <a:spcPct val="95900"/>
              </a:lnSpc>
              <a:spcBef>
                <a:spcPts val="1268"/>
              </a:spcBef>
            </a:pPr>
            <a:endParaRPr lang="ru-RU" sz="20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169462" indent="423954" algn="just">
              <a:lnSpc>
                <a:spcPct val="95900"/>
              </a:lnSpc>
              <a:spcBef>
                <a:spcPts val="1268"/>
              </a:spcBef>
            </a:pPr>
            <a:r>
              <a:rPr sz="2000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Таким</a:t>
            </a:r>
            <a:r>
              <a:rPr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образом,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b="1" spc="-5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</a:t>
            </a:r>
            <a:r>
              <a:rPr sz="2000" b="1" spc="-5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5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обложения</a:t>
            </a:r>
            <a:r>
              <a:rPr sz="2000" b="1" spc="-5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-5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ИПН</a:t>
            </a:r>
            <a:r>
              <a:rPr sz="2000" b="1" spc="-5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spc="-5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адвоката) </a:t>
            </a:r>
            <a:r>
              <a:rPr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ется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облагаемый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 физического лица </a:t>
            </a:r>
            <a:r>
              <a:rPr lang="ru-RU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самостоятельном </a:t>
            </a:r>
            <a:r>
              <a:rPr lang="ru-RU" sz="2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налогообложении </a:t>
            </a:r>
            <a:r>
              <a:rPr sz="2000" dirty="0" smtClean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я 318 пункт </a:t>
            </a:r>
            <a:r>
              <a:rPr lang="ru-RU" sz="2000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     2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) </a:t>
            </a:r>
            <a:r>
              <a:rPr lang="ru-RU" sz="2000" spc="-5" dirty="0" smtClean="0">
                <a:solidFill>
                  <a:schemeClr val="bg1"/>
                </a:solidFill>
                <a:latin typeface="Times New Roman"/>
                <a:cs typeface="Times New Roman"/>
              </a:rPr>
              <a:t>НК</a:t>
            </a:r>
            <a:endParaRPr sz="2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3700" y="1114425"/>
            <a:ext cx="8915400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976" marR="135929" indent="423954" algn="just">
              <a:lnSpc>
                <a:spcPct val="95700"/>
              </a:lnSpc>
              <a:spcBef>
                <a:spcPts val="1320"/>
              </a:spcBef>
            </a:pPr>
            <a:endParaRPr lang="ru-RU" sz="20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27650" name="Picture 2" descr="Картинки по запросу book ico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00" y="2562225"/>
            <a:ext cx="21336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810" y="3137816"/>
            <a:ext cx="10083800" cy="20152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895767" y="7421786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6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298513" y="962025"/>
            <a:ext cx="8934387" cy="6281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549703" indent="423954" algn="just">
              <a:lnSpc>
                <a:spcPct val="96700"/>
              </a:lnSpc>
            </a:pPr>
            <a:endParaRPr lang="ru-RU" sz="2000" dirty="0">
              <a:latin typeface="Times New Roman"/>
              <a:cs typeface="Times New Roman"/>
            </a:endParaRPr>
          </a:p>
          <a:p>
            <a:pPr marL="11976" marR="549703" indent="423954" algn="just">
              <a:lnSpc>
                <a:spcPct val="96700"/>
              </a:lnSpc>
            </a:pPr>
            <a:r>
              <a:rPr sz="2000" dirty="0">
                <a:latin typeface="Times New Roman"/>
                <a:cs typeface="Times New Roman"/>
              </a:rPr>
              <a:t>В связи с этим, лица, </a:t>
            </a:r>
            <a:r>
              <a:rPr sz="2000" spc="-5" dirty="0">
                <a:latin typeface="Times New Roman"/>
                <a:cs typeface="Times New Roman"/>
              </a:rPr>
              <a:t>обратившиеся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5" dirty="0">
                <a:latin typeface="Times New Roman"/>
                <a:cs typeface="Times New Roman"/>
              </a:rPr>
              <a:t>помощью </a:t>
            </a:r>
            <a:r>
              <a:rPr sz="2000" dirty="0">
                <a:latin typeface="Times New Roman"/>
                <a:cs typeface="Times New Roman"/>
              </a:rPr>
              <a:t>к </a:t>
            </a:r>
            <a:r>
              <a:rPr sz="2000" spc="-5" dirty="0">
                <a:latin typeface="Times New Roman"/>
                <a:cs typeface="Times New Roman"/>
              </a:rPr>
              <a:t>адвокату, </a:t>
            </a:r>
            <a:r>
              <a:rPr sz="2000" spc="-9" dirty="0">
                <a:latin typeface="Times New Roman"/>
                <a:cs typeface="Times New Roman"/>
              </a:rPr>
              <a:t>при </a:t>
            </a:r>
            <a:r>
              <a:rPr sz="2000" dirty="0">
                <a:latin typeface="Times New Roman"/>
                <a:cs typeface="Times New Roman"/>
              </a:rPr>
              <a:t>оплате данной помощи не  </a:t>
            </a:r>
            <a:r>
              <a:rPr sz="2000" spc="-5" dirty="0">
                <a:latin typeface="Times New Roman"/>
                <a:cs typeface="Times New Roman"/>
              </a:rPr>
              <a:t>производят </a:t>
            </a:r>
            <a:r>
              <a:rPr sz="2000" dirty="0">
                <a:latin typeface="Times New Roman"/>
                <a:cs typeface="Times New Roman"/>
              </a:rPr>
              <a:t>удержание </a:t>
            </a:r>
            <a:r>
              <a:rPr sz="2000" spc="-5" dirty="0">
                <a:latin typeface="Times New Roman"/>
                <a:cs typeface="Times New Roman"/>
              </a:rPr>
              <a:t>индивидуального подоходного </a:t>
            </a:r>
            <a:r>
              <a:rPr sz="2000" dirty="0">
                <a:latin typeface="Times New Roman"/>
                <a:cs typeface="Times New Roman"/>
              </a:rPr>
              <a:t>налога у </a:t>
            </a:r>
            <a:r>
              <a:rPr sz="2000" spc="-5" dirty="0">
                <a:latin typeface="Times New Roman"/>
                <a:cs typeface="Times New Roman"/>
              </a:rPr>
              <a:t>источника выплат, поскольку  </a:t>
            </a:r>
            <a:r>
              <a:rPr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адвокат </a:t>
            </a:r>
            <a:r>
              <a:rPr sz="2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обязан </a:t>
            </a:r>
            <a:r>
              <a:rPr sz="20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самостоятельно</a:t>
            </a: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исчислить, удержать и </a:t>
            </a:r>
            <a:r>
              <a:rPr sz="2000"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перечислить</a:t>
            </a:r>
            <a:r>
              <a:rPr sz="2000" b="1" spc="156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000" b="1" u="sng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индивидуальный</a:t>
            </a:r>
            <a:r>
              <a:rPr sz="2000" u="sng" spc="-42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000"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подоходный </a:t>
            </a:r>
            <a:r>
              <a:rPr sz="2000" b="1" u="sng" dirty="0">
                <a:solidFill>
                  <a:srgbClr val="0070C0"/>
                </a:solidFill>
                <a:latin typeface="Times New Roman"/>
                <a:cs typeface="Times New Roman"/>
              </a:rPr>
              <a:t>налог </a:t>
            </a:r>
            <a:r>
              <a:rPr sz="2000" dirty="0">
                <a:latin typeface="Times New Roman"/>
                <a:cs typeface="Times New Roman"/>
              </a:rPr>
              <a:t>(далее – </a:t>
            </a:r>
            <a:r>
              <a:rPr sz="2000" spc="-9" dirty="0">
                <a:latin typeface="Times New Roman"/>
                <a:cs typeface="Times New Roman"/>
              </a:rPr>
              <a:t>«ИПН») </a:t>
            </a:r>
            <a:r>
              <a:rPr sz="2000" dirty="0">
                <a:latin typeface="Times New Roman"/>
                <a:cs typeface="Times New Roman"/>
              </a:rPr>
              <a:t>с </a:t>
            </a:r>
            <a:r>
              <a:rPr sz="2000" spc="-5" dirty="0">
                <a:latin typeface="Times New Roman"/>
                <a:cs typeface="Times New Roman"/>
              </a:rPr>
              <a:t>полученного </a:t>
            </a:r>
            <a:r>
              <a:rPr sz="2000" dirty="0">
                <a:latin typeface="Times New Roman"/>
                <a:cs typeface="Times New Roman"/>
              </a:rPr>
              <a:t>им </a:t>
            </a:r>
            <a:r>
              <a:rPr sz="2000" spc="-5" dirty="0">
                <a:latin typeface="Times New Roman"/>
                <a:cs typeface="Times New Roman"/>
              </a:rPr>
              <a:t>дохода в соответствии </a:t>
            </a:r>
            <a:r>
              <a:rPr sz="2000" dirty="0">
                <a:latin typeface="Times New Roman"/>
                <a:cs typeface="Times New Roman"/>
              </a:rPr>
              <a:t>с </a:t>
            </a:r>
            <a:r>
              <a:rPr sz="2000" spc="-5" dirty="0">
                <a:latin typeface="Times New Roman"/>
                <a:cs typeface="Times New Roman"/>
              </a:rPr>
              <a:t>налоговым  законодательством Республики </a:t>
            </a:r>
            <a:r>
              <a:rPr sz="2000" dirty="0" err="1">
                <a:latin typeface="Times New Roman"/>
                <a:cs typeface="Times New Roman"/>
              </a:rPr>
              <a:t>Казахстан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lang="ru-RU" sz="2000" dirty="0">
              <a:latin typeface="Times New Roman"/>
              <a:cs typeface="Times New Roman"/>
            </a:endParaRPr>
          </a:p>
          <a:p>
            <a:pPr marL="11976" marR="549703" indent="423954" algn="just">
              <a:lnSpc>
                <a:spcPct val="96700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11976" marR="549703" indent="423954" algn="just">
              <a:lnSpc>
                <a:spcPct val="96700"/>
              </a:lnSpc>
            </a:pPr>
            <a:endParaRPr lang="ru-RU" dirty="0">
              <a:latin typeface="Times New Roman"/>
              <a:cs typeface="Times New Roman"/>
            </a:endParaRPr>
          </a:p>
          <a:p>
            <a:pPr marL="11976" marR="549703" indent="423954" algn="just">
              <a:lnSpc>
                <a:spcPct val="96700"/>
              </a:lnSpc>
            </a:pPr>
            <a:endParaRPr dirty="0">
              <a:latin typeface="Times New Roman"/>
              <a:cs typeface="Times New Roman"/>
            </a:endParaRPr>
          </a:p>
          <a:p>
            <a:pPr marL="435930" algn="just">
              <a:lnSpc>
                <a:spcPts val="1990"/>
              </a:lnSpc>
              <a:spcBef>
                <a:spcPts val="1179"/>
              </a:spcBef>
            </a:pP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      Д</a:t>
            </a:r>
            <a:r>
              <a:rPr sz="28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оходы</a:t>
            </a:r>
            <a:r>
              <a:rPr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адвоката</a:t>
            </a:r>
            <a:r>
              <a:rPr sz="28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28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облагаются</a:t>
            </a: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ИПН </a:t>
            </a: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по</a:t>
            </a:r>
            <a:r>
              <a:rPr sz="28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8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 </a:t>
            </a:r>
            <a:r>
              <a:rPr sz="28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ставке</a:t>
            </a:r>
            <a:r>
              <a:rPr sz="28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8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                   </a:t>
            </a:r>
          </a:p>
          <a:p>
            <a:pPr marL="435930" algn="just">
              <a:lnSpc>
                <a:spcPts val="1990"/>
              </a:lnSpc>
              <a:spcBef>
                <a:spcPts val="1179"/>
              </a:spcBef>
            </a:pPr>
            <a:r>
              <a:rPr lang="ru-RU" sz="2800" b="1" dirty="0">
                <a:solidFill>
                  <a:srgbClr val="FFC000"/>
                </a:solidFill>
                <a:latin typeface="Times New Roman"/>
                <a:cs typeface="Times New Roman"/>
              </a:rPr>
              <a:t>       </a:t>
            </a:r>
            <a:r>
              <a:rPr sz="2800" b="1" dirty="0">
                <a:solidFill>
                  <a:srgbClr val="FFC000"/>
                </a:solidFill>
                <a:latin typeface="Times New Roman"/>
                <a:cs typeface="Times New Roman"/>
              </a:rPr>
              <a:t>10 </a:t>
            </a:r>
            <a:r>
              <a:rPr lang="ru-RU" sz="2800" b="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процентов</a:t>
            </a:r>
            <a:r>
              <a:rPr lang="ru-RU" sz="28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от   </a:t>
            </a:r>
            <a:r>
              <a:rPr sz="28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сумм</a:t>
            </a: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ы</a:t>
            </a:r>
            <a:r>
              <a:rPr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800" spc="-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2800" b="1" u="sng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полученного</a:t>
            </a:r>
            <a:r>
              <a:rPr lang="ru-RU" sz="2800" b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b="1" u="sng" spc="137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b="1" u="sng" dirty="0" err="1">
                <a:solidFill>
                  <a:srgbClr val="FFC000"/>
                </a:solidFill>
                <a:latin typeface="Times New Roman"/>
                <a:cs typeface="Times New Roman"/>
              </a:rPr>
              <a:t>дохода</a:t>
            </a:r>
            <a:endParaRPr lang="ru-RU" sz="2800" b="1" u="sng" dirty="0">
              <a:solidFill>
                <a:srgbClr val="FFC000"/>
              </a:solidFill>
              <a:latin typeface="Times New Roman"/>
              <a:cs typeface="Times New Roman"/>
            </a:endParaRPr>
          </a:p>
          <a:p>
            <a:pPr marL="435930" algn="just">
              <a:lnSpc>
                <a:spcPts val="1990"/>
              </a:lnSpc>
              <a:spcBef>
                <a:spcPts val="1179"/>
              </a:spcBef>
            </a:pPr>
            <a:endParaRPr lang="ru-RU" sz="2800" b="1" u="sng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just">
              <a:lnSpc>
                <a:spcPts val="1990"/>
              </a:lnSpc>
              <a:spcBef>
                <a:spcPts val="1179"/>
              </a:spcBef>
            </a:pPr>
            <a:r>
              <a:rPr lang="ru-RU" sz="2000" dirty="0">
                <a:latin typeface="Times New Roman"/>
                <a:cs typeface="Times New Roman"/>
              </a:rPr>
              <a:t>      </a:t>
            </a:r>
          </a:p>
          <a:p>
            <a:pPr algn="just">
              <a:lnSpc>
                <a:spcPts val="1990"/>
              </a:lnSpc>
              <a:spcBef>
                <a:spcPts val="1179"/>
              </a:spcBef>
            </a:pPr>
            <a:r>
              <a:rPr lang="ru-RU" sz="2000" dirty="0">
                <a:latin typeface="Times New Roman"/>
                <a:cs typeface="Times New Roman"/>
              </a:rPr>
              <a:t>        </a:t>
            </a:r>
            <a:r>
              <a:rPr sz="2000" dirty="0" err="1">
                <a:latin typeface="Times New Roman"/>
                <a:cs typeface="Times New Roman"/>
              </a:rPr>
              <a:t>Сумма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исчисленного </a:t>
            </a:r>
            <a:r>
              <a:rPr sz="2000" dirty="0">
                <a:latin typeface="Times New Roman"/>
                <a:cs typeface="Times New Roman"/>
              </a:rPr>
              <a:t>налога </a:t>
            </a:r>
            <a:r>
              <a:rPr sz="2000" spc="-5" dirty="0">
                <a:latin typeface="Times New Roman"/>
                <a:cs typeface="Times New Roman"/>
              </a:rPr>
              <a:t>подлежит уплате ежемесячно </a:t>
            </a:r>
            <a:r>
              <a:rPr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не </a:t>
            </a:r>
            <a:r>
              <a:rPr sz="2000"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позднее</a:t>
            </a:r>
            <a:r>
              <a:rPr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            </a:t>
            </a:r>
            <a:r>
              <a:rPr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5 </a:t>
            </a:r>
            <a:r>
              <a:rPr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числа </a:t>
            </a:r>
            <a:r>
              <a:rPr sz="2000"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месяца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lang="ru-RU" sz="2000" spc="-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следующего</a:t>
            </a:r>
            <a:r>
              <a:rPr sz="2000" spc="-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5" dirty="0">
                <a:latin typeface="Times New Roman"/>
                <a:cs typeface="Times New Roman"/>
              </a:rPr>
              <a:t>месяцем, по доходам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5" dirty="0">
                <a:latin typeface="Times New Roman"/>
                <a:cs typeface="Times New Roman"/>
              </a:rPr>
              <a:t>который исчислен </a:t>
            </a:r>
            <a:r>
              <a:rPr sz="2000" spc="-5" dirty="0" err="1">
                <a:latin typeface="Times New Roman"/>
                <a:cs typeface="Times New Roman"/>
              </a:rPr>
              <a:t>налог</a:t>
            </a:r>
            <a:r>
              <a:rPr sz="2000" spc="-5" dirty="0">
                <a:latin typeface="Times New Roman"/>
                <a:cs typeface="Times New Roman"/>
              </a:rPr>
              <a:t> (</a:t>
            </a:r>
            <a:r>
              <a:rPr sz="2000" spc="-5" dirty="0" err="1">
                <a:latin typeface="Times New Roman"/>
                <a:cs typeface="Times New Roman"/>
              </a:rPr>
              <a:t>стать</a:t>
            </a:r>
            <a:r>
              <a:rPr lang="ru-RU" sz="2000" spc="-5" dirty="0">
                <a:latin typeface="Times New Roman"/>
                <a:cs typeface="Times New Roman"/>
              </a:rPr>
              <a:t>я 320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 err="1">
                <a:latin typeface="Times New Roman"/>
                <a:cs typeface="Times New Roman"/>
              </a:rPr>
              <a:t>статья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lang="ru-RU" sz="2000" spc="-5" dirty="0">
                <a:latin typeface="Times New Roman"/>
                <a:cs typeface="Times New Roman"/>
              </a:rPr>
              <a:t>365</a:t>
            </a:r>
            <a:r>
              <a:rPr sz="2000" spc="123" dirty="0">
                <a:latin typeface="Times New Roman"/>
                <a:cs typeface="Times New Roman"/>
              </a:rPr>
              <a:t> </a:t>
            </a:r>
            <a:r>
              <a:rPr sz="2000" spc="9" dirty="0">
                <a:latin typeface="Times New Roman"/>
                <a:cs typeface="Times New Roman"/>
              </a:rPr>
              <a:t>НК)</a:t>
            </a:r>
            <a:r>
              <a:rPr sz="2000" b="1" spc="9" dirty="0">
                <a:latin typeface="Times New Roman"/>
                <a:cs typeface="Times New Roman"/>
              </a:rPr>
              <a:t>.</a:t>
            </a:r>
            <a:endParaRPr lang="ru-RU" sz="2000" b="1" spc="9" dirty="0">
              <a:latin typeface="Times New Roman"/>
              <a:cs typeface="Times New Roman"/>
            </a:endParaRPr>
          </a:p>
          <a:p>
            <a:pPr algn="just">
              <a:lnSpc>
                <a:spcPts val="1990"/>
              </a:lnSpc>
              <a:spcBef>
                <a:spcPts val="1179"/>
              </a:spcBef>
            </a:pPr>
            <a:endParaRPr lang="ru-RU" sz="2000" b="1" spc="9" dirty="0">
              <a:latin typeface="Times New Roman"/>
              <a:cs typeface="Times New Roman"/>
            </a:endParaRPr>
          </a:p>
          <a:p>
            <a:pPr algn="just">
              <a:lnSpc>
                <a:spcPts val="1990"/>
              </a:lnSpc>
              <a:spcBef>
                <a:spcPts val="1179"/>
              </a:spcBef>
            </a:pPr>
            <a:endParaRPr lang="ru-RU" sz="2000"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8661" y="3750907"/>
            <a:ext cx="10102461" cy="338177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895767" y="7421786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7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298513" y="962025"/>
            <a:ext cx="9391587" cy="5455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4790" indent="423954" algn="just">
              <a:lnSpc>
                <a:spcPct val="95800"/>
              </a:lnSpc>
              <a:spcBef>
                <a:spcPts val="1268"/>
              </a:spcBef>
            </a:pPr>
            <a:r>
              <a:rPr lang="ru-RU" sz="2000" spc="-5" dirty="0">
                <a:latin typeface="Times New Roman"/>
                <a:cs typeface="Times New Roman"/>
              </a:rPr>
              <a:t>Довольно сложным </a:t>
            </a:r>
            <a:r>
              <a:rPr lang="ru-RU" sz="2000" dirty="0">
                <a:latin typeface="Times New Roman"/>
                <a:cs typeface="Times New Roman"/>
              </a:rPr>
              <a:t>на </a:t>
            </a:r>
            <a:r>
              <a:rPr lang="ru-RU" sz="2000" spc="-5" dirty="0">
                <a:latin typeface="Times New Roman"/>
                <a:cs typeface="Times New Roman"/>
              </a:rPr>
              <a:t>практике является вопрос, 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с </a:t>
            </a:r>
            <a:r>
              <a:rPr lang="ru-RU"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какого момента 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доход считается </a:t>
            </a:r>
            <a:r>
              <a:rPr lang="ru-RU"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полученным  </a:t>
            </a:r>
            <a:r>
              <a:rPr lang="ru-RU" sz="2000" b="1" dirty="0">
                <a:solidFill>
                  <a:srgbClr val="0070C0"/>
                </a:solidFill>
                <a:latin typeface="Times New Roman"/>
                <a:cs typeface="Times New Roman"/>
              </a:rPr>
              <a:t>адвокатом </a:t>
            </a:r>
            <a:r>
              <a:rPr lang="ru-RU"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и </a:t>
            </a:r>
            <a:r>
              <a:rPr lang="ru-RU" sz="2000" b="1" spc="-9" dirty="0">
                <a:solidFill>
                  <a:srgbClr val="0070C0"/>
                </a:solidFill>
                <a:latin typeface="Times New Roman"/>
                <a:cs typeface="Times New Roman"/>
              </a:rPr>
              <a:t>как </a:t>
            </a:r>
            <a:r>
              <a:rPr lang="ru-RU" sz="20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это определить и закрепить документально</a:t>
            </a:r>
            <a:r>
              <a:rPr lang="ru-RU" sz="2000" spc="-5" dirty="0">
                <a:latin typeface="Times New Roman"/>
                <a:cs typeface="Times New Roman"/>
              </a:rPr>
              <a:t>, чтобы </a:t>
            </a:r>
            <a:r>
              <a:rPr lang="ru-RU" sz="2000" dirty="0">
                <a:latin typeface="Times New Roman"/>
                <a:cs typeface="Times New Roman"/>
              </a:rPr>
              <a:t>у </a:t>
            </a:r>
            <a:r>
              <a:rPr lang="ru-RU" sz="2000" spc="-5" dirty="0">
                <a:latin typeface="Times New Roman"/>
                <a:cs typeface="Times New Roman"/>
              </a:rPr>
              <a:t>налоговых органов </a:t>
            </a:r>
            <a:r>
              <a:rPr lang="ru-RU" sz="2000" dirty="0">
                <a:latin typeface="Times New Roman"/>
                <a:cs typeface="Times New Roman"/>
              </a:rPr>
              <a:t>не </a:t>
            </a:r>
            <a:r>
              <a:rPr lang="ru-RU" sz="2000" spc="-5" dirty="0">
                <a:latin typeface="Times New Roman"/>
                <a:cs typeface="Times New Roman"/>
              </a:rPr>
              <a:t>возникло  сомнений и </a:t>
            </a:r>
            <a:r>
              <a:rPr lang="ru-RU" sz="2000" dirty="0">
                <a:latin typeface="Times New Roman"/>
                <a:cs typeface="Times New Roman"/>
              </a:rPr>
              <a:t>вопросов, а </a:t>
            </a:r>
            <a:r>
              <a:rPr lang="ru-RU" sz="2000" spc="-5" dirty="0">
                <a:latin typeface="Times New Roman"/>
                <a:cs typeface="Times New Roman"/>
              </a:rPr>
              <a:t>также споров между налоговым органом и</a:t>
            </a:r>
            <a:r>
              <a:rPr lang="ru-RU" sz="2000" spc="90" dirty="0">
                <a:latin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cs typeface="Times New Roman"/>
              </a:rPr>
              <a:t>адвокатом-налогоплательщиком.</a:t>
            </a:r>
          </a:p>
          <a:p>
            <a:pPr marL="11976" marR="20958" indent="423954" algn="just">
              <a:lnSpc>
                <a:spcPct val="95900"/>
              </a:lnSpc>
              <a:spcBef>
                <a:spcPts val="1315"/>
              </a:spcBef>
            </a:pPr>
            <a:r>
              <a:rPr sz="2000" spc="-5" dirty="0" err="1">
                <a:latin typeface="Times New Roman"/>
                <a:cs typeface="Times New Roman"/>
              </a:rPr>
              <a:t>Думается</a:t>
            </a:r>
            <a:r>
              <a:rPr sz="2000" spc="-5" dirty="0">
                <a:latin typeface="Times New Roman"/>
                <a:cs typeface="Times New Roman"/>
              </a:rPr>
              <a:t>, что в данном вопросе следует руководствоваться нормами </a:t>
            </a:r>
            <a:r>
              <a:rPr sz="2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статьи</a:t>
            </a:r>
            <a:r>
              <a:rPr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192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 НК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из которой  следует, </a:t>
            </a:r>
            <a:r>
              <a:rPr sz="2000" dirty="0">
                <a:latin typeface="Times New Roman"/>
                <a:cs typeface="Times New Roman"/>
              </a:rPr>
              <a:t>что </a:t>
            </a:r>
            <a:r>
              <a:rPr sz="2000" spc="-5" dirty="0">
                <a:latin typeface="Times New Roman"/>
                <a:cs typeface="Times New Roman"/>
              </a:rPr>
              <a:t>налогоплательщик (налоговый агент) осуществляет ведение налогового </a:t>
            </a:r>
            <a:r>
              <a:rPr sz="2000" dirty="0">
                <a:latin typeface="Times New Roman"/>
                <a:cs typeface="Times New Roman"/>
              </a:rPr>
              <a:t>учета </a:t>
            </a:r>
            <a:r>
              <a:rPr sz="2000" spc="-5" dirty="0">
                <a:latin typeface="Times New Roman"/>
                <a:cs typeface="Times New Roman"/>
              </a:rPr>
              <a:t>в тенге по  </a:t>
            </a:r>
            <a:r>
              <a:rPr sz="2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методу </a:t>
            </a:r>
            <a:r>
              <a:rPr sz="20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начисления </a:t>
            </a:r>
            <a:r>
              <a:rPr sz="2000" spc="-5" dirty="0">
                <a:latin typeface="Times New Roman"/>
                <a:cs typeface="Times New Roman"/>
              </a:rPr>
              <a:t>в порядке и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5" dirty="0">
                <a:latin typeface="Times New Roman"/>
                <a:cs typeface="Times New Roman"/>
              </a:rPr>
              <a:t>условиях, установленных</a:t>
            </a:r>
            <a:r>
              <a:rPr sz="2000" spc="9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НК.</a:t>
            </a:r>
            <a:endParaRPr sz="2000" dirty="0">
              <a:latin typeface="Times New Roman"/>
              <a:cs typeface="Times New Roman"/>
            </a:endParaRPr>
          </a:p>
          <a:p>
            <a:pPr marL="11976" marR="99402" indent="423954" algn="just">
              <a:lnSpc>
                <a:spcPct val="95700"/>
              </a:lnSpc>
              <a:spcBef>
                <a:spcPts val="5"/>
              </a:spcBef>
            </a:pPr>
            <a:endParaRPr lang="ru-RU" u="heavy" spc="-424" dirty="0">
              <a:solidFill>
                <a:srgbClr val="4F81BC"/>
              </a:solidFill>
              <a:latin typeface="Times New Roman"/>
              <a:cs typeface="Times New Roman"/>
            </a:endParaRPr>
          </a:p>
          <a:p>
            <a:pPr marL="11976" marR="99402" indent="423954" algn="just">
              <a:lnSpc>
                <a:spcPct val="95700"/>
              </a:lnSpc>
              <a:spcBef>
                <a:spcPts val="5"/>
              </a:spcBef>
            </a:pPr>
            <a:endParaRPr lang="ru-RU" u="heavy" spc="-424" dirty="0">
              <a:solidFill>
                <a:srgbClr val="4F81BC"/>
              </a:solidFill>
              <a:latin typeface="Times New Roman"/>
              <a:cs typeface="Times New Roman"/>
            </a:endParaRPr>
          </a:p>
          <a:p>
            <a:pPr marL="11976" marR="99402" indent="423954" algn="just">
              <a:lnSpc>
                <a:spcPct val="95700"/>
              </a:lnSpc>
              <a:spcBef>
                <a:spcPts val="5"/>
              </a:spcBef>
            </a:pPr>
            <a:endParaRPr lang="ru-RU" u="heavy" spc="-424" dirty="0">
              <a:solidFill>
                <a:srgbClr val="4F81BC"/>
              </a:solidFill>
              <a:latin typeface="Times New Roman"/>
              <a:cs typeface="Times New Roman"/>
            </a:endParaRPr>
          </a:p>
          <a:p>
            <a:pPr marL="11976" marR="99402" indent="423954" algn="just">
              <a:lnSpc>
                <a:spcPct val="95700"/>
              </a:lnSpc>
              <a:spcBef>
                <a:spcPts val="5"/>
              </a:spcBef>
            </a:pPr>
            <a:r>
              <a:rPr sz="2400" u="heavy" spc="-424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400" b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Метод начисления </a:t>
            </a:r>
            <a:r>
              <a:rPr sz="2400" dirty="0">
                <a:solidFill>
                  <a:srgbClr val="FFC000"/>
                </a:solidFill>
                <a:latin typeface="Times New Roman"/>
                <a:cs typeface="Times New Roman"/>
              </a:rPr>
              <a:t>–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метод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учета, согласно которому результаты операций и прочих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событий 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признаются </a:t>
            </a:r>
            <a:r>
              <a:rPr sz="2400" b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по факту их совершения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, в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том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числе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со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дня выполнения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работ,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предоставления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услуг,  отгрузки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и передачи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товаров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покупателю или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его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доверенному </a:t>
            </a:r>
            <a:r>
              <a:rPr sz="2400" spc="-9" dirty="0">
                <a:solidFill>
                  <a:schemeClr val="bg1"/>
                </a:solidFill>
                <a:latin typeface="Times New Roman"/>
                <a:cs typeface="Times New Roman"/>
              </a:rPr>
              <a:t>лицу </a:t>
            </a:r>
            <a:r>
              <a:rPr sz="2400" dirty="0">
                <a:solidFill>
                  <a:schemeClr val="bg1"/>
                </a:solidFill>
                <a:latin typeface="Times New Roman"/>
                <a:cs typeface="Times New Roman"/>
              </a:rPr>
              <a:t>с </a:t>
            </a:r>
            <a:r>
              <a:rPr sz="2400" spc="-5" dirty="0">
                <a:solidFill>
                  <a:schemeClr val="bg1"/>
                </a:solidFill>
                <a:latin typeface="Times New Roman"/>
                <a:cs typeface="Times New Roman"/>
              </a:rPr>
              <a:t>целью реализации или  оприходования имущества, </a:t>
            </a:r>
            <a:r>
              <a:rPr sz="2400" b="1" dirty="0">
                <a:solidFill>
                  <a:srgbClr val="FFC000"/>
                </a:solidFill>
                <a:latin typeface="Times New Roman"/>
                <a:cs typeface="Times New Roman"/>
              </a:rPr>
              <a:t>а </a:t>
            </a:r>
            <a:r>
              <a:rPr sz="2400" b="1" spc="-9" dirty="0">
                <a:solidFill>
                  <a:srgbClr val="FFC000"/>
                </a:solidFill>
                <a:latin typeface="Times New Roman"/>
                <a:cs typeface="Times New Roman"/>
              </a:rPr>
              <a:t>не </a:t>
            </a:r>
            <a:r>
              <a:rPr sz="2400" b="1" dirty="0">
                <a:solidFill>
                  <a:srgbClr val="FFC000"/>
                </a:solidFill>
                <a:latin typeface="Times New Roman"/>
                <a:cs typeface="Times New Roman"/>
              </a:rPr>
              <a:t>со 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дня получения или </a:t>
            </a:r>
            <a:r>
              <a:rPr sz="2400" b="1" dirty="0">
                <a:solidFill>
                  <a:srgbClr val="FFC000"/>
                </a:solidFill>
                <a:latin typeface="Times New Roman"/>
                <a:cs typeface="Times New Roman"/>
              </a:rPr>
              <a:t>выплаты денег 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или </a:t>
            </a: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их</a:t>
            </a:r>
            <a:r>
              <a:rPr sz="2400" b="1" spc="151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err="1">
                <a:solidFill>
                  <a:srgbClr val="FFC000"/>
                </a:solidFill>
                <a:latin typeface="Times New Roman"/>
                <a:cs typeface="Times New Roman"/>
              </a:rPr>
              <a:t>эквивалент</a:t>
            </a:r>
            <a:r>
              <a:rPr lang="ru-RU"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а</a:t>
            </a:r>
            <a:r>
              <a:rPr sz="24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.</a:t>
            </a:r>
            <a:endParaRPr sz="2400" b="1" dirty="0">
              <a:solidFill>
                <a:srgbClr val="FFC000"/>
              </a:solidFill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55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5229224"/>
            <a:ext cx="9918700" cy="23336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885823"/>
            <a:ext cx="10083800" cy="22098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xfrm>
            <a:off x="9040956" y="6613154"/>
            <a:ext cx="1880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587">
              <a:lnSpc>
                <a:spcPts val="1084"/>
              </a:lnSpc>
            </a:pPr>
            <a:fld id="{81D60167-4931-47E6-BA6A-407CBD079E47}" type="slidenum">
              <a:rPr dirty="0"/>
              <a:pPr marL="106587">
                <a:lnSpc>
                  <a:spcPts val="1084"/>
                </a:lnSpc>
              </a:pPr>
              <a:t>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327184" y="962025"/>
            <a:ext cx="9439116" cy="76431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92815" indent="423954"/>
            <a:endParaRPr lang="ru-RU" sz="2000" spc="-5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92815" indent="423954"/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И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з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норм 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статьи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192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НК следует,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что </a:t>
            </a:r>
            <a:r>
              <a:rPr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адвокат </a:t>
            </a:r>
            <a:r>
              <a:rPr sz="2000" spc="-9" dirty="0">
                <a:solidFill>
                  <a:schemeClr val="bg1"/>
                </a:solidFill>
                <a:latin typeface="Times New Roman"/>
                <a:cs typeface="Times New Roman"/>
              </a:rPr>
              <a:t>должен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учитывать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свой доход </a:t>
            </a:r>
            <a:r>
              <a:rPr sz="2000" b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по  факту оказания им юридической помощи</a:t>
            </a:r>
            <a:r>
              <a:rPr sz="20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лицу,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обратившемуся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за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этой помощью,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а</a:t>
            </a:r>
            <a:r>
              <a:rPr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 не со дня  </a:t>
            </a:r>
            <a:r>
              <a:rPr sz="20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получения или выплаты </a:t>
            </a:r>
            <a:r>
              <a:rPr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денег </a:t>
            </a:r>
            <a:r>
              <a:rPr sz="20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или их эквивалентов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(например,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по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факту 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выполнения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поручения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 доверителя 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по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защите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, представлению интересов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в 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суде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и</a:t>
            </a:r>
            <a:r>
              <a:rPr sz="2000" spc="-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т.п.).</a:t>
            </a:r>
            <a:endParaRPr sz="20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341319" indent="423954"/>
            <a:endParaRPr lang="ru-RU" dirty="0">
              <a:latin typeface="Times New Roman"/>
              <a:cs typeface="Times New Roman"/>
            </a:endParaRPr>
          </a:p>
          <a:p>
            <a:pPr marL="11976" marR="341319" indent="423954"/>
            <a:endParaRPr lang="ru-RU" dirty="0">
              <a:latin typeface="Times New Roman"/>
              <a:cs typeface="Times New Roman"/>
            </a:endParaRPr>
          </a:p>
          <a:p>
            <a:pPr marL="11976" marR="341319" indent="423954"/>
            <a:r>
              <a:rPr lang="ru-RU" dirty="0">
                <a:latin typeface="Times New Roman"/>
                <a:cs typeface="Times New Roman"/>
              </a:rPr>
              <a:t>В связи с этим </a:t>
            </a:r>
            <a:r>
              <a:rPr lang="ru-RU" spc="-5" dirty="0">
                <a:latin typeface="Times New Roman"/>
                <a:cs typeface="Times New Roman"/>
              </a:rPr>
              <a:t>целесообразно подробнее остановиться </a:t>
            </a:r>
            <a:r>
              <a:rPr lang="ru-RU" dirty="0">
                <a:latin typeface="Times New Roman"/>
                <a:cs typeface="Times New Roman"/>
              </a:rPr>
              <a:t>на </a:t>
            </a:r>
            <a:r>
              <a:rPr lang="ru-RU" spc="-5" dirty="0">
                <a:latin typeface="Times New Roman"/>
                <a:cs typeface="Times New Roman"/>
              </a:rPr>
              <a:t>документах, </a:t>
            </a:r>
            <a:r>
              <a:rPr lang="ru-RU" dirty="0">
                <a:latin typeface="Times New Roman"/>
                <a:cs typeface="Times New Roman"/>
              </a:rPr>
              <a:t>на </a:t>
            </a:r>
            <a:r>
              <a:rPr lang="ru-RU" spc="-5" dirty="0">
                <a:latin typeface="Times New Roman"/>
                <a:cs typeface="Times New Roman"/>
              </a:rPr>
              <a:t>основании которых  </a:t>
            </a:r>
            <a:r>
              <a:rPr lang="ru-RU" dirty="0">
                <a:latin typeface="Times New Roman"/>
                <a:cs typeface="Times New Roman"/>
              </a:rPr>
              <a:t>можно</a:t>
            </a:r>
            <a:r>
              <a:rPr lang="ru-RU" spc="-47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определить:</a:t>
            </a:r>
            <a:endParaRPr lang="ru-RU" dirty="0">
              <a:latin typeface="Times New Roman"/>
              <a:cs typeface="Times New Roman"/>
            </a:endParaRPr>
          </a:p>
          <a:p>
            <a:pPr marL="443116" indent="-215570">
              <a:buSzPct val="55555"/>
              <a:buFont typeface="Symbol"/>
              <a:buChar char=""/>
              <a:tabLst>
                <a:tab pos="442517" algn="l"/>
                <a:tab pos="443116" algn="l"/>
              </a:tabLst>
            </a:pPr>
            <a:r>
              <a:rPr lang="ru-RU" dirty="0">
                <a:latin typeface="Times New Roman"/>
                <a:cs typeface="Times New Roman"/>
              </a:rPr>
              <a:t>вид </a:t>
            </a:r>
            <a:r>
              <a:rPr lang="ru-RU" spc="-5" dirty="0">
                <a:latin typeface="Times New Roman"/>
                <a:cs typeface="Times New Roman"/>
              </a:rPr>
              <a:t>и </a:t>
            </a:r>
            <a:r>
              <a:rPr lang="ru-RU" dirty="0">
                <a:latin typeface="Times New Roman"/>
                <a:cs typeface="Times New Roman"/>
              </a:rPr>
              <a:t>объем </a:t>
            </a:r>
            <a:r>
              <a:rPr lang="ru-RU" spc="-5" dirty="0">
                <a:latin typeface="Times New Roman"/>
                <a:cs typeface="Times New Roman"/>
              </a:rPr>
              <a:t>оказываемой адвокатом юридической</a:t>
            </a:r>
            <a:r>
              <a:rPr lang="ru-RU" spc="38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помощи;</a:t>
            </a:r>
          </a:p>
          <a:p>
            <a:pPr marL="443116" indent="-215570">
              <a:buSzPct val="55555"/>
              <a:buFont typeface="Symbol"/>
              <a:buChar char=""/>
              <a:tabLst>
                <a:tab pos="442517" algn="l"/>
                <a:tab pos="443116" algn="l"/>
              </a:tabLst>
            </a:pPr>
            <a:r>
              <a:rPr lang="ru-RU" dirty="0">
                <a:latin typeface="Times New Roman"/>
                <a:cs typeface="Times New Roman"/>
              </a:rPr>
              <a:t>момент, с </a:t>
            </a:r>
            <a:r>
              <a:rPr lang="ru-RU" spc="-5" dirty="0">
                <a:latin typeface="Times New Roman"/>
                <a:cs typeface="Times New Roman"/>
              </a:rPr>
              <a:t>которого </a:t>
            </a:r>
            <a:r>
              <a:rPr lang="ru-RU" dirty="0">
                <a:latin typeface="Times New Roman"/>
                <a:cs typeface="Times New Roman"/>
              </a:rPr>
              <a:t>эта помощь считается </a:t>
            </a:r>
            <a:r>
              <a:rPr lang="ru-RU" spc="-5" dirty="0">
                <a:latin typeface="Times New Roman"/>
                <a:cs typeface="Times New Roman"/>
              </a:rPr>
              <a:t>оказанной</a:t>
            </a:r>
            <a:r>
              <a:rPr lang="ru-RU" spc="-14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адвокатом;</a:t>
            </a:r>
            <a:endParaRPr lang="ru-RU" dirty="0">
              <a:latin typeface="Times New Roman"/>
              <a:cs typeface="Times New Roman"/>
            </a:endParaRPr>
          </a:p>
          <a:p>
            <a:pPr marL="443116" indent="-215570">
              <a:buSzPct val="55555"/>
              <a:buFont typeface="Symbol"/>
              <a:buChar char=""/>
              <a:tabLst>
                <a:tab pos="442517" algn="l"/>
                <a:tab pos="443116" algn="l"/>
              </a:tabLst>
            </a:pPr>
            <a:r>
              <a:rPr lang="ru-RU" spc="-5" dirty="0">
                <a:latin typeface="Times New Roman"/>
                <a:cs typeface="Times New Roman"/>
              </a:rPr>
              <a:t>сумму полученного </a:t>
            </a:r>
            <a:r>
              <a:rPr lang="ru-RU" dirty="0">
                <a:latin typeface="Times New Roman"/>
                <a:cs typeface="Times New Roman"/>
              </a:rPr>
              <a:t>адвокатом</a:t>
            </a:r>
            <a:r>
              <a:rPr lang="ru-RU" spc="-19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дохода;</a:t>
            </a:r>
            <a:endParaRPr lang="ru-RU" dirty="0">
              <a:latin typeface="Times New Roman"/>
              <a:cs typeface="Times New Roman"/>
            </a:endParaRPr>
          </a:p>
          <a:p>
            <a:pPr marL="443116" indent="-215570">
              <a:buSzPct val="55555"/>
              <a:buFont typeface="Symbol"/>
              <a:buChar char=""/>
              <a:tabLst>
                <a:tab pos="442517" algn="l"/>
                <a:tab pos="443116" algn="l"/>
              </a:tabLst>
            </a:pPr>
            <a:r>
              <a:rPr lang="ru-RU" spc="-5" dirty="0">
                <a:latin typeface="Times New Roman"/>
                <a:cs typeface="Times New Roman"/>
              </a:rPr>
              <a:t>сумму исчисленного, уплаченного</a:t>
            </a:r>
            <a:r>
              <a:rPr lang="ru-RU" spc="14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ИПН</a:t>
            </a:r>
          </a:p>
          <a:p>
            <a:pPr marL="227546">
              <a:buSzPct val="55555"/>
              <a:tabLst>
                <a:tab pos="442517" algn="l"/>
                <a:tab pos="443116" algn="l"/>
              </a:tabLst>
            </a:pPr>
            <a:endParaRPr lang="ru-RU" dirty="0">
              <a:latin typeface="Times New Roman"/>
              <a:cs typeface="Times New Roman"/>
            </a:endParaRPr>
          </a:p>
          <a:p>
            <a:pPr marL="11976" marR="4790" indent="423954"/>
            <a:endParaRPr lang="ru-RU" sz="20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4790" indent="423954"/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Такими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lang="ru-RU" sz="2000" b="1" u="sng" spc="-5" dirty="0">
                <a:solidFill>
                  <a:srgbClr val="FFC000"/>
                </a:solidFill>
                <a:latin typeface="Times New Roman"/>
                <a:cs typeface="Times New Roman"/>
              </a:rPr>
              <a:t>основными документами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(обязательными)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являются: </a:t>
            </a:r>
            <a:r>
              <a:rPr lang="ru-RU"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договор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(договор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об оказании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юридической 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помощи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т.п), </a:t>
            </a:r>
            <a:r>
              <a:rPr lang="ru-RU"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финансовый документ, </a:t>
            </a:r>
            <a:r>
              <a:rPr lang="ru-RU" sz="2000" b="1" spc="-5" dirty="0">
                <a:solidFill>
                  <a:srgbClr val="FFC000"/>
                </a:solidFill>
                <a:latin typeface="Times New Roman"/>
                <a:cs typeface="Times New Roman"/>
              </a:rPr>
              <a:t>подтверждающий оплату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(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квитанция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об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оплате, приходный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ордер,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выписка 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с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банковского счета </a:t>
            </a:r>
            <a:r>
              <a:rPr lang="ru-RU" sz="2000" i="1" dirty="0">
                <a:solidFill>
                  <a:schemeClr val="bg1"/>
                </a:solidFill>
                <a:latin typeface="Times New Roman"/>
                <a:cs typeface="Times New Roman"/>
              </a:rPr>
              <a:t>адвоката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и</a:t>
            </a:r>
            <a:r>
              <a:rPr lang="ru-RU" sz="2000" i="1" spc="-14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000" i="1" spc="-5" dirty="0">
                <a:solidFill>
                  <a:schemeClr val="bg1"/>
                </a:solidFill>
                <a:latin typeface="Times New Roman"/>
                <a:cs typeface="Times New Roman"/>
              </a:rPr>
              <a:t>т.п.).</a:t>
            </a:r>
            <a:endParaRPr lang="ru-RU" sz="2000" i="1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295211" indent="423954"/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Кроме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того, таким документом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могут быть акт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приемки оказанной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юридической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помощи,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акт  приемки исполненного поручения, расписка и</a:t>
            </a:r>
            <a:r>
              <a:rPr lang="ru-RU" sz="2000" spc="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другие.</a:t>
            </a:r>
            <a:endParaRPr lang="ru-RU" dirty="0">
              <a:latin typeface="Times New Roman"/>
              <a:cs typeface="Times New Roman"/>
            </a:endParaRPr>
          </a:p>
          <a:p>
            <a:pPr marL="11976" marR="341319" indent="423954">
              <a:lnSpc>
                <a:spcPts val="1961"/>
              </a:lnSpc>
              <a:spcBef>
                <a:spcPts val="1358"/>
              </a:spcBef>
            </a:pPr>
            <a:endParaRPr lang="ru-RU" dirty="0">
              <a:latin typeface="Times New Roman"/>
              <a:cs typeface="Times New Roman"/>
            </a:endParaRPr>
          </a:p>
          <a:p>
            <a:pPr marL="11976" marR="341319" indent="423954">
              <a:lnSpc>
                <a:spcPts val="1961"/>
              </a:lnSpc>
              <a:spcBef>
                <a:spcPts val="1358"/>
              </a:spcBef>
            </a:pPr>
            <a:endParaRPr lang="ru-RU"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.3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5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369868"/>
            <a:ext cx="10083800" cy="1066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solidFill>
                <a:schemeClr val="bg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9489" y="6613153"/>
            <a:ext cx="159281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>
              <a:lnSpc>
                <a:spcPts val="1084"/>
              </a:lnSpc>
            </a:pPr>
            <a:r>
              <a:rPr sz="1037" dirty="0">
                <a:latin typeface="Calibri"/>
                <a:cs typeface="Calibri"/>
              </a:rPr>
              <a:t>10</a:t>
            </a:r>
            <a:endParaRPr sz="1037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18301" y="1369868"/>
            <a:ext cx="9418533" cy="5807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976" marR="154492" indent="423954" algn="just">
              <a:lnSpc>
                <a:spcPct val="95800"/>
              </a:lnSpc>
            </a:pP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В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заимоотношени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я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между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адвокатом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и 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лицом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обратившимся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chemeClr val="bg1"/>
                </a:solidFill>
                <a:latin typeface="Times New Roman"/>
                <a:cs typeface="Times New Roman"/>
              </a:rPr>
              <a:t>за</a:t>
            </a:r>
            <a:r>
              <a:rPr sz="20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юридической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помощью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, 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оформляются </a:t>
            </a:r>
            <a:r>
              <a:rPr sz="2000" b="1" dirty="0" err="1">
                <a:solidFill>
                  <a:srgbClr val="FFC000"/>
                </a:solidFill>
                <a:latin typeface="Times New Roman"/>
                <a:cs typeface="Times New Roman"/>
              </a:rPr>
              <a:t>договор</a:t>
            </a:r>
            <a:r>
              <a:rPr lang="ru-RU" sz="2000" b="1" dirty="0">
                <a:solidFill>
                  <a:srgbClr val="FFC000"/>
                </a:solidFill>
                <a:latin typeface="Times New Roman"/>
                <a:cs typeface="Times New Roman"/>
              </a:rPr>
              <a:t>ом, </a:t>
            </a:r>
            <a:r>
              <a:rPr lang="ru-RU" sz="2000" dirty="0">
                <a:solidFill>
                  <a:schemeClr val="bg1"/>
                </a:solidFill>
                <a:latin typeface="Times New Roman"/>
                <a:cs typeface="Times New Roman"/>
              </a:rPr>
              <a:t>за исключением случаев, установленных  з</a:t>
            </a:r>
            <a:r>
              <a:rPr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акон</a:t>
            </a:r>
            <a:r>
              <a:rPr lang="ru-RU"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ами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Р</a:t>
            </a:r>
            <a:r>
              <a:rPr lang="ru-RU"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еспублики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К</a:t>
            </a:r>
            <a:r>
              <a:rPr lang="ru-RU" sz="2000" spc="-5" dirty="0" err="1">
                <a:solidFill>
                  <a:schemeClr val="bg1"/>
                </a:solidFill>
                <a:latin typeface="Times New Roman"/>
                <a:cs typeface="Times New Roman"/>
              </a:rPr>
              <a:t>азахстан</a:t>
            </a:r>
            <a:r>
              <a:rPr lang="ru-RU" sz="2000" spc="-5" dirty="0">
                <a:solidFill>
                  <a:schemeClr val="bg1"/>
                </a:solidFill>
                <a:latin typeface="Times New Roman"/>
                <a:cs typeface="Times New Roman"/>
              </a:rPr>
              <a:t>.</a:t>
            </a:r>
            <a:endParaRPr sz="20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1976" marR="4790" indent="423954" algn="just">
              <a:lnSpc>
                <a:spcPct val="95800"/>
              </a:lnSpc>
              <a:spcBef>
                <a:spcPts val="1297"/>
              </a:spcBef>
            </a:pPr>
            <a:r>
              <a:rPr lang="ru-RU" dirty="0">
                <a:latin typeface="Times New Roman"/>
                <a:cs typeface="Times New Roman"/>
              </a:rPr>
              <a:t>Существенные условия договора, по которым стороны договора должны достигнуть согласия, чтобы договор был заключен (статья 393 ГК РК), указаны в статье 47 Закона Республики Казахстан «Об адвокатской деятельности и юридической помощи». </a:t>
            </a:r>
          </a:p>
          <a:p>
            <a:pPr marL="11976" marR="4790" indent="423954" algn="just">
              <a:lnSpc>
                <a:spcPct val="95800"/>
              </a:lnSpc>
              <a:spcBef>
                <a:spcPts val="1297"/>
              </a:spcBef>
            </a:pPr>
            <a:r>
              <a:rPr dirty="0" err="1">
                <a:latin typeface="Times New Roman"/>
                <a:cs typeface="Times New Roman"/>
              </a:rPr>
              <a:t>Одним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из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существенных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условий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договора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является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b="1" dirty="0" err="1">
                <a:solidFill>
                  <a:srgbClr val="0070C0"/>
                </a:solidFill>
                <a:latin typeface="Times New Roman"/>
                <a:cs typeface="Times New Roman"/>
              </a:rPr>
              <a:t>условие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 о </a:t>
            </a:r>
            <a:r>
              <a:rPr b="1" dirty="0" err="1">
                <a:solidFill>
                  <a:srgbClr val="0070C0"/>
                </a:solidFill>
                <a:latin typeface="Times New Roman"/>
                <a:cs typeface="Times New Roman"/>
              </a:rPr>
              <a:t>размере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 и </a:t>
            </a:r>
            <a:r>
              <a:rPr b="1" dirty="0" err="1">
                <a:solidFill>
                  <a:srgbClr val="0070C0"/>
                </a:solidFill>
                <a:latin typeface="Times New Roman"/>
                <a:cs typeface="Times New Roman"/>
              </a:rPr>
              <a:t>порядке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b="1" dirty="0" err="1">
                <a:solidFill>
                  <a:srgbClr val="0070C0"/>
                </a:solidFill>
                <a:latin typeface="Times New Roman"/>
                <a:cs typeface="Times New Roman"/>
              </a:rPr>
              <a:t>оплаты</a:t>
            </a:r>
            <a:r>
              <a:rPr b="1" dirty="0">
                <a:solidFill>
                  <a:srgbClr val="0070C0"/>
                </a:solidFill>
                <a:latin typeface="Times New Roman"/>
                <a:cs typeface="Times New Roman"/>
              </a:rPr>
              <a:t>  </a:t>
            </a:r>
            <a:r>
              <a:rPr dirty="0" err="1">
                <a:latin typeface="Times New Roman"/>
                <a:cs typeface="Times New Roman"/>
              </a:rPr>
              <a:t>оказываемой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юридической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помощи</a:t>
            </a:r>
            <a:r>
              <a:rPr dirty="0">
                <a:latin typeface="Times New Roman"/>
                <a:cs typeface="Times New Roman"/>
              </a:rPr>
              <a:t> и </a:t>
            </a:r>
            <a:r>
              <a:rPr dirty="0" err="1">
                <a:latin typeface="Times New Roman"/>
                <a:cs typeface="Times New Roman"/>
              </a:rPr>
              <a:t>возмещения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расходов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адвоката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dirty="0" err="1">
                <a:latin typeface="Times New Roman"/>
                <a:cs typeface="Times New Roman"/>
              </a:rPr>
              <a:t>связанных</a:t>
            </a:r>
            <a:r>
              <a:rPr dirty="0">
                <a:latin typeface="Times New Roman"/>
                <a:cs typeface="Times New Roman"/>
              </a:rPr>
              <a:t> с </a:t>
            </a:r>
            <a:r>
              <a:rPr dirty="0" err="1">
                <a:latin typeface="Times New Roman"/>
                <a:cs typeface="Times New Roman"/>
              </a:rPr>
              <a:t>защитой</a:t>
            </a:r>
            <a:r>
              <a:rPr dirty="0">
                <a:latin typeface="Times New Roman"/>
                <a:cs typeface="Times New Roman"/>
              </a:rPr>
              <a:t> и  </a:t>
            </a:r>
            <a:r>
              <a:rPr dirty="0" err="1">
                <a:latin typeface="Times New Roman"/>
                <a:cs typeface="Times New Roman"/>
              </a:rPr>
              <a:t>представительством</a:t>
            </a:r>
            <a:r>
              <a:rPr dirty="0">
                <a:latin typeface="Times New Roman"/>
                <a:cs typeface="Times New Roman"/>
              </a:rPr>
              <a:t>, а </a:t>
            </a:r>
            <a:r>
              <a:rPr dirty="0" err="1">
                <a:latin typeface="Times New Roman"/>
                <a:cs typeface="Times New Roman"/>
              </a:rPr>
              <a:t>также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проведением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примирительных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процедур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 marL="11976" marR="4790" indent="423954" algn="just">
              <a:lnSpc>
                <a:spcPct val="95800"/>
              </a:lnSpc>
              <a:spcBef>
                <a:spcPts val="1297"/>
              </a:spcBef>
            </a:pPr>
            <a:r>
              <a:rPr dirty="0" err="1">
                <a:latin typeface="Times New Roman"/>
                <a:cs typeface="Times New Roman"/>
              </a:rPr>
              <a:t>Оплата</a:t>
            </a:r>
            <a:r>
              <a:rPr dirty="0">
                <a:latin typeface="Times New Roman"/>
                <a:cs typeface="Times New Roman"/>
              </a:rPr>
              <a:t>  </a:t>
            </a:r>
            <a:r>
              <a:rPr dirty="0" err="1">
                <a:latin typeface="Times New Roman"/>
                <a:cs typeface="Times New Roman"/>
              </a:rPr>
              <a:t>может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производиться</a:t>
            </a:r>
            <a:r>
              <a:rPr dirty="0">
                <a:latin typeface="Times New Roman"/>
                <a:cs typeface="Times New Roman"/>
              </a:rPr>
              <a:t>  </a:t>
            </a:r>
            <a:r>
              <a:rPr dirty="0" err="1">
                <a:latin typeface="Times New Roman"/>
                <a:cs typeface="Times New Roman"/>
              </a:rPr>
              <a:t>адвокату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dirty="0" err="1">
                <a:latin typeface="Times New Roman"/>
                <a:cs typeface="Times New Roman"/>
              </a:rPr>
              <a:t>как</a:t>
            </a:r>
            <a:r>
              <a:rPr dirty="0">
                <a:latin typeface="Times New Roman"/>
                <a:cs typeface="Times New Roman"/>
              </a:rPr>
              <a:t> в </a:t>
            </a:r>
            <a:r>
              <a:rPr dirty="0" err="1">
                <a:latin typeface="Times New Roman"/>
                <a:cs typeface="Times New Roman"/>
              </a:rPr>
              <a:t>безналичной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форме</a:t>
            </a:r>
            <a:r>
              <a:rPr lang="ru-RU" dirty="0">
                <a:latin typeface="Times New Roman"/>
                <a:cs typeface="Times New Roman"/>
              </a:rPr>
              <a:t> на его банковский счет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dirty="0" err="1">
                <a:latin typeface="Times New Roman"/>
                <a:cs typeface="Times New Roman"/>
              </a:rPr>
              <a:t>так</a:t>
            </a:r>
            <a:r>
              <a:rPr dirty="0">
                <a:latin typeface="Times New Roman"/>
                <a:cs typeface="Times New Roman"/>
              </a:rPr>
              <a:t> и </a:t>
            </a:r>
            <a:r>
              <a:rPr dirty="0" err="1">
                <a:latin typeface="Times New Roman"/>
                <a:cs typeface="Times New Roman"/>
              </a:rPr>
              <a:t>наличными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деньгами</a:t>
            </a:r>
            <a:r>
              <a:rPr dirty="0">
                <a:latin typeface="Times New Roman"/>
                <a:cs typeface="Times New Roman"/>
              </a:rPr>
              <a:t>.</a:t>
            </a:r>
          </a:p>
          <a:p>
            <a:pPr marL="11976" marR="4790" indent="423954" algn="just">
              <a:lnSpc>
                <a:spcPct val="95800"/>
              </a:lnSpc>
              <a:spcBef>
                <a:spcPts val="1297"/>
              </a:spcBef>
            </a:pPr>
            <a:r>
              <a:rPr dirty="0">
                <a:latin typeface="Times New Roman"/>
                <a:cs typeface="Times New Roman"/>
              </a:rPr>
              <a:t>В </a:t>
            </a:r>
            <a:r>
              <a:rPr spc="-5" dirty="0" err="1">
                <a:latin typeface="Times New Roman"/>
                <a:cs typeface="Times New Roman"/>
              </a:rPr>
              <a:t>случаях</a:t>
            </a:r>
            <a:r>
              <a:rPr spc="-5" dirty="0">
                <a:latin typeface="Times New Roman"/>
                <a:cs typeface="Times New Roman"/>
              </a:rPr>
              <a:t>, </a:t>
            </a:r>
            <a:r>
              <a:rPr spc="-5" dirty="0" err="1">
                <a:latin typeface="Times New Roman"/>
                <a:cs typeface="Times New Roman"/>
              </a:rPr>
              <a:t>предусмотренных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законодательством</a:t>
            </a:r>
            <a:r>
              <a:rPr spc="-5" dirty="0">
                <a:latin typeface="Times New Roman"/>
                <a:cs typeface="Times New Roman"/>
              </a:rPr>
              <a:t>, </a:t>
            </a:r>
            <a:r>
              <a:rPr spc="-5" dirty="0" err="1">
                <a:latin typeface="Times New Roman"/>
                <a:cs typeface="Times New Roman"/>
              </a:rPr>
              <a:t>оплата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гарантированной государством </a:t>
            </a:r>
            <a:r>
              <a:rPr spc="-5" dirty="0" err="1">
                <a:latin typeface="Times New Roman"/>
                <a:cs typeface="Times New Roman"/>
              </a:rPr>
              <a:t>юридической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помощи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5" dirty="0" err="1">
                <a:latin typeface="Times New Roman"/>
                <a:cs typeface="Times New Roman"/>
              </a:rPr>
              <a:t>оказываемой</a:t>
            </a:r>
            <a:r>
              <a:rPr spc="-5" dirty="0">
                <a:latin typeface="Times New Roman"/>
                <a:cs typeface="Times New Roman"/>
              </a:rPr>
              <a:t>  </a:t>
            </a:r>
            <a:r>
              <a:rPr spc="-5" dirty="0" err="1">
                <a:latin typeface="Times New Roman"/>
                <a:cs typeface="Times New Roman"/>
              </a:rPr>
              <a:t>адвокатом</a:t>
            </a:r>
            <a:r>
              <a:rPr spc="-5" dirty="0">
                <a:latin typeface="Times New Roman"/>
                <a:cs typeface="Times New Roman"/>
              </a:rPr>
              <a:t>, </a:t>
            </a:r>
            <a:r>
              <a:rPr spc="-5" dirty="0" err="1">
                <a:latin typeface="Times New Roman"/>
                <a:cs typeface="Times New Roman"/>
              </a:rPr>
              <a:t>командировочных</a:t>
            </a:r>
            <a:r>
              <a:rPr spc="-5" dirty="0">
                <a:latin typeface="Times New Roman"/>
                <a:cs typeface="Times New Roman"/>
              </a:rPr>
              <a:t>, </a:t>
            </a:r>
            <a:r>
              <a:rPr dirty="0" err="1">
                <a:latin typeface="Times New Roman"/>
                <a:cs typeface="Times New Roman"/>
              </a:rPr>
              <a:t>транспортных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расходов </a:t>
            </a:r>
            <a:r>
              <a:rPr spc="-5" dirty="0">
                <a:latin typeface="Times New Roman"/>
                <a:cs typeface="Times New Roman"/>
              </a:rPr>
              <a:t>и </a:t>
            </a:r>
            <a:r>
              <a:rPr dirty="0" err="1">
                <a:latin typeface="Times New Roman"/>
                <a:cs typeface="Times New Roman"/>
              </a:rPr>
              <a:t>других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его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расходов</a:t>
            </a:r>
            <a:r>
              <a:rPr lang="ru-RU" spc="-5" dirty="0">
                <a:latin typeface="Times New Roman"/>
                <a:cs typeface="Times New Roman"/>
              </a:rPr>
              <a:t>, связанных с правовым консультированием, защитой и представительством, 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производится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по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постановлениям</a:t>
            </a:r>
            <a:r>
              <a:rPr spc="-5" dirty="0">
                <a:latin typeface="Times New Roman"/>
                <a:cs typeface="Times New Roman"/>
              </a:rPr>
              <a:t>  </a:t>
            </a:r>
            <a:r>
              <a:rPr spc="-5" dirty="0" err="1">
                <a:latin typeface="Times New Roman"/>
                <a:cs typeface="Times New Roman"/>
              </a:rPr>
              <a:t>органов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lang="ru-RU" spc="-5" dirty="0">
                <a:latin typeface="Times New Roman"/>
                <a:cs typeface="Times New Roman"/>
              </a:rPr>
              <a:t>уголовного преследования и определениям судов за счет </a:t>
            </a:r>
            <a:r>
              <a:rPr spc="-5" dirty="0" err="1">
                <a:latin typeface="Times New Roman"/>
                <a:cs typeface="Times New Roman"/>
              </a:rPr>
              <a:t>бюджетных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средств</a:t>
            </a:r>
            <a:r>
              <a:rPr spc="-5" dirty="0">
                <a:latin typeface="Times New Roman"/>
                <a:cs typeface="Times New Roman"/>
              </a:rPr>
              <a:t>. </a:t>
            </a:r>
            <a:r>
              <a:rPr dirty="0" err="1">
                <a:latin typeface="Times New Roman"/>
                <a:cs typeface="Times New Roman"/>
              </a:rPr>
              <a:t>Размер</a:t>
            </a:r>
            <a:r>
              <a:rPr dirty="0">
                <a:latin typeface="Times New Roman"/>
                <a:cs typeface="Times New Roman"/>
              </a:rPr>
              <a:t>  </a:t>
            </a:r>
            <a:r>
              <a:rPr spc="-5" dirty="0">
                <a:latin typeface="Times New Roman"/>
                <a:cs typeface="Times New Roman"/>
              </a:rPr>
              <a:t>и </a:t>
            </a:r>
            <a:r>
              <a:rPr dirty="0" err="1">
                <a:latin typeface="Times New Roman"/>
                <a:cs typeface="Times New Roman"/>
              </a:rPr>
              <a:t>порядок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оплаты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юридической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помощи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5" dirty="0" err="1">
                <a:latin typeface="Times New Roman"/>
                <a:cs typeface="Times New Roman"/>
              </a:rPr>
              <a:t>оказываемой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адвокатом</a:t>
            </a:r>
            <a:r>
              <a:rPr dirty="0">
                <a:latin typeface="Times New Roman"/>
                <a:cs typeface="Times New Roman"/>
              </a:rPr>
              <a:t>, </a:t>
            </a:r>
            <a:r>
              <a:rPr spc="-5" dirty="0">
                <a:latin typeface="Times New Roman"/>
                <a:cs typeface="Times New Roman"/>
              </a:rPr>
              <a:t>и </a:t>
            </a:r>
            <a:r>
              <a:rPr spc="-5" dirty="0" err="1">
                <a:latin typeface="Times New Roman"/>
                <a:cs typeface="Times New Roman"/>
              </a:rPr>
              <a:t>возмещения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dirty="0" err="1">
                <a:latin typeface="Times New Roman"/>
                <a:cs typeface="Times New Roman"/>
              </a:rPr>
              <a:t>расходов</a:t>
            </a:r>
            <a:r>
              <a:rPr dirty="0">
                <a:latin typeface="Times New Roman"/>
                <a:cs typeface="Times New Roman"/>
              </a:rPr>
              <a:t>,</a:t>
            </a:r>
            <a:r>
              <a:rPr spc="94" dirty="0">
                <a:latin typeface="Times New Roman"/>
                <a:cs typeface="Times New Roman"/>
              </a:rPr>
              <a:t> </a:t>
            </a:r>
            <a:r>
              <a:rPr spc="-5" dirty="0" err="1">
                <a:latin typeface="Times New Roman"/>
                <a:cs typeface="Times New Roman"/>
              </a:rPr>
              <a:t>связанных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 </a:t>
            </a:r>
            <a:r>
              <a:rPr lang="ru-RU" spc="-5" dirty="0">
                <a:latin typeface="Times New Roman"/>
                <a:cs typeface="Times New Roman"/>
              </a:rPr>
              <a:t>защитой и представительством, в этих случаях, устанавливаются Правительством Республики  </a:t>
            </a:r>
            <a:r>
              <a:rPr lang="ru-RU" dirty="0">
                <a:latin typeface="Times New Roman"/>
                <a:cs typeface="Times New Roman"/>
              </a:rPr>
              <a:t>Казахстан </a:t>
            </a:r>
            <a:r>
              <a:rPr lang="ru-RU" spc="-5" dirty="0">
                <a:latin typeface="Times New Roman"/>
                <a:cs typeface="Times New Roman"/>
              </a:rPr>
              <a:t>(статья 48 </a:t>
            </a:r>
            <a:r>
              <a:rPr lang="ru-RU" dirty="0">
                <a:latin typeface="Times New Roman"/>
                <a:cs typeface="Times New Roman"/>
              </a:rPr>
              <a:t>Закона </a:t>
            </a:r>
            <a:r>
              <a:rPr lang="ru-RU" spc="-5" dirty="0">
                <a:latin typeface="Times New Roman"/>
                <a:cs typeface="Times New Roman"/>
              </a:rPr>
              <a:t>Республики Казахстан «Об </a:t>
            </a:r>
            <a:r>
              <a:rPr lang="ru-RU" dirty="0">
                <a:latin typeface="Times New Roman"/>
                <a:cs typeface="Times New Roman"/>
              </a:rPr>
              <a:t>адвокатской</a:t>
            </a:r>
            <a:r>
              <a:rPr lang="ru-RU" spc="-5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деятельности и юридической помощи»)</a:t>
            </a:r>
            <a:r>
              <a:rPr lang="ru-RU" b="1" dirty="0">
                <a:latin typeface="Times New Roman"/>
                <a:cs typeface="Times New Roman"/>
              </a:rPr>
              <a:t>.</a:t>
            </a:r>
            <a:endParaRPr dirty="0">
              <a:latin typeface="Times New Roman"/>
              <a:cs typeface="Times New Roman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85825"/>
            <a:ext cx="10083800" cy="0"/>
          </a:xfrm>
          <a:prstGeom prst="line">
            <a:avLst/>
          </a:prstGeom>
          <a:ln w="63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185057" y="-125962"/>
            <a:ext cx="8590643" cy="7408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.4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подоходный налог (ИПН) - продолжение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5080</TotalTime>
  <Words>3916</Words>
  <Application>Microsoft Office PowerPoint</Application>
  <PresentationFormat>Произвольный</PresentationFormat>
  <Paragraphs>471</Paragraphs>
  <Slides>38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</vt:lpstr>
      <vt:lpstr>Calibri</vt:lpstr>
      <vt:lpstr>Courier New</vt:lpstr>
      <vt:lpstr>Symbol</vt:lpstr>
      <vt:lpstr>Times New Roman</vt:lpstr>
      <vt:lpstr>Office Theme</vt:lpstr>
      <vt:lpstr>О некоторых вопросах по налогам и другим обязательным платежам адвокатов (индивидуальный подоходный налог,  социальные отчисления, социальный налог, обязательные пенсионные взносы, обязательные пенсионные взносы  работодателя, взносы ОСМС)  подготовила адвокат Коллегии адвокатов города Астаны  Акатова Сауле Баршановна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налогам и другим обязательным платежам в бюджет</dc:title>
  <dc:creator>001</dc:creator>
  <cp:lastModifiedBy>Saule</cp:lastModifiedBy>
  <cp:revision>649</cp:revision>
  <dcterms:created xsi:type="dcterms:W3CDTF">2017-02-14T20:06:15Z</dcterms:created>
  <dcterms:modified xsi:type="dcterms:W3CDTF">2024-04-05T15:30:47Z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2017-02-15T00:00:00Z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2017-02-14T00:00:00Z</vt:filetime>
  </property>
</Properties>
</file>