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9" r:id="rId2"/>
  </p:sldMasterIdLst>
  <p:sldIdLst>
    <p:sldId id="256" r:id="rId3"/>
    <p:sldId id="257" r:id="rId4"/>
    <p:sldId id="389" r:id="rId5"/>
    <p:sldId id="394" r:id="rId6"/>
    <p:sldId id="395" r:id="rId7"/>
    <p:sldId id="397" r:id="rId8"/>
    <p:sldId id="398" r:id="rId9"/>
    <p:sldId id="399" r:id="rId10"/>
    <p:sldId id="401" r:id="rId11"/>
    <p:sldId id="402" r:id="rId12"/>
    <p:sldId id="403" r:id="rId13"/>
    <p:sldId id="404" r:id="rId14"/>
    <p:sldId id="405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364" r:id="rId27"/>
    <p:sldId id="349" r:id="rId28"/>
    <p:sldId id="386" r:id="rId29"/>
    <p:sldId id="387" r:id="rId30"/>
    <p:sldId id="388" r:id="rId31"/>
    <p:sldId id="33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410E3-BA48-45B8-9CEF-F7AB95D9A517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484AE-0406-46A7-A676-D966768214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4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019B6-F95F-40F0-93E6-A75C1E348A2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37A78-774F-40A5-A39E-3E5A49444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6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4F18B-FD0E-4563-B7C8-74F894583939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F6785-55C6-40C8-9C76-5625403E05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7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410E3-BA48-45B8-9CEF-F7AB95D9A517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484AE-0406-46A7-A676-D966768214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6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E6B3D-9A2D-4469-8627-3021A70C71BA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051DE-C5B2-4A13-A961-4C885B592A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52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61014B-FCD1-4C8C-A8EF-311190BF6ADE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C0BA9-2B0F-4887-8392-3F4F1E93C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76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1A679-3607-4FCE-9AF4-63360EB5B22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0F7CD-A3FB-45A1-B5E9-5932E9A0A9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27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6094B-4EC2-414C-B609-657EC6269D3F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57A3E-9B25-43BB-894C-C3674FEE5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79086-EBF7-4588-B7CB-DFEB445D8D3D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33DD1-188A-4C6B-8867-241751FE0E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00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8197D-C6A4-4AF7-A6A1-93A809872C18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D28BC-9F42-48FD-A1F1-34DEB40AC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3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429AF-BEEB-4401-85BF-ADC7E30C2626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BAEFA-6FC0-4EA8-ACB9-8B855B2072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E6B3D-9A2D-4469-8627-3021A70C71BA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051DE-C5B2-4A13-A961-4C885B592A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07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4353E-0E22-45B2-809B-D0E859352088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ED668-29A9-46C1-BDAD-59E5A3519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6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408C4-FE5D-46F2-9988-26BDB2A84B9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9E47B-01C0-4908-8CB9-AC09B3769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82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408C4-FE5D-46F2-9988-26BDB2A84B9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9E47B-01C0-4908-8CB9-AC09B3769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1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408C4-FE5D-46F2-9988-26BDB2A84B9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9E47B-01C0-4908-8CB9-AC09B3769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438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408C4-FE5D-46F2-9988-26BDB2A84B9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9E47B-01C0-4908-8CB9-AC09B3769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26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408C4-FE5D-46F2-9988-26BDB2A84B9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9E47B-01C0-4908-8CB9-AC09B3769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52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408C4-FE5D-46F2-9988-26BDB2A84B9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9E47B-01C0-4908-8CB9-AC09B3769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85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019B6-F95F-40F0-93E6-A75C1E348A2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37A78-774F-40A5-A39E-3E5A49444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70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4F18B-FD0E-4563-B7C8-74F894583939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F6785-55C6-40C8-9C76-5625403E05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0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61014B-FCD1-4C8C-A8EF-311190BF6ADE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C0BA9-2B0F-4887-8392-3F4F1E93C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5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1A679-3607-4FCE-9AF4-63360EB5B22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0F7CD-A3FB-45A1-B5E9-5932E9A0A9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6094B-4EC2-414C-B609-657EC6269D3F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57A3E-9B25-43BB-894C-C3674FEE5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9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79086-EBF7-4588-B7CB-DFEB445D8D3D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33DD1-188A-4C6B-8867-241751FE0E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8197D-C6A4-4AF7-A6A1-93A809872C18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D28BC-9F42-48FD-A1F1-34DEB40AC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4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429AF-BEEB-4401-85BF-ADC7E30C2626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BAEFA-6FC0-4EA8-ACB9-8B855B2072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5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4353E-0E22-45B2-809B-D0E859352088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ED668-29A9-46C1-BDAD-59E5A3519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1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99408C4-FE5D-46F2-9988-26BDB2A84B9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69E47B-01C0-4908-8CB9-AC09B3769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99408C4-FE5D-46F2-9988-26BDB2A84B94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69E47B-01C0-4908-8CB9-AC09B3769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adilet.zan.kz/rus/docs/Z1500000314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94766" cy="26642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k-KZ" sz="4000" dirty="0">
                <a:solidFill>
                  <a:srgbClr val="FFFFFF"/>
                </a:solidFill>
                <a:latin typeface="Arial" charset="0"/>
              </a:rPr>
              <a:t>Правовые условия оказания адвокатами юридической помощи, оплачиваемой за счет государственного бюджета</a:t>
            </a:r>
            <a:endParaRPr lang="ru-RU" sz="4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8722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Центр стажировки и повышения квалификации АГКА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Байгазина</a:t>
            </a:r>
            <a:r>
              <a:rPr lang="ru-RU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Г.Б.,</a:t>
            </a:r>
            <a:r>
              <a: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Мирзамухамедова</a:t>
            </a:r>
            <a:r>
              <a:rPr lang="ru-RU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И.Ф.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декабрь 2018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5587A-13F1-4370-A701-4C94DE71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4744"/>
            <a:ext cx="8676455" cy="144909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Статья 25 Закона. </a:t>
            </a:r>
            <a:r>
              <a:rPr lang="ru-RU" sz="2400" dirty="0"/>
              <a:t>Лица, оказывающие гарантированную государством юридическую помощь, и порядок ее 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C6F7B-B6D3-4E65-BFEB-18F2AD9B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928" y="2852936"/>
            <a:ext cx="6711654" cy="4195481"/>
          </a:xfrm>
        </p:spPr>
        <p:txBody>
          <a:bodyPr>
            <a:normAutofit/>
          </a:bodyPr>
          <a:lstStyle/>
          <a:p>
            <a:pPr algn="ctr"/>
            <a:endParaRPr lang="ru-RU" sz="2500" dirty="0"/>
          </a:p>
          <a:p>
            <a:pPr algn="ctr"/>
            <a:r>
              <a:rPr lang="ru-RU" sz="2500" dirty="0"/>
              <a:t>Согласно пункта 2 статьи 25 Закона, гарантированная государством юридическая помощь оказывается: адвокатами в порядке, установленном настоящим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354425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41FCE-5731-44D2-99CF-728C29FF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75" y="575573"/>
            <a:ext cx="8136904" cy="18991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r>
              <a:rPr lang="ru-RU" sz="2700" dirty="0">
                <a:solidFill>
                  <a:srgbClr val="00B050"/>
                </a:solidFill>
              </a:rPr>
              <a:t>Статья 26 ЗАКОНА. </a:t>
            </a:r>
            <a:br>
              <a:rPr lang="ru-RU" sz="2700" dirty="0"/>
            </a:br>
            <a:r>
              <a:rPr lang="ru-RU" sz="2700" dirty="0"/>
              <a:t>Лица, имеющие право на получение гарантированной государством юридической помощи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B8100-8CB2-4389-920E-840B9C76D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2708920"/>
            <a:ext cx="6571343" cy="35735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1. Право на бесплатное получение гарантированной государством юридической помощи в виде правового информирования имеют все физические и юридические лица.</a:t>
            </a:r>
          </a:p>
          <a:p>
            <a:pPr algn="just"/>
            <a:r>
              <a:rPr lang="ru-RU" dirty="0"/>
              <a:t>2. Гарантированная государством юридическая помощь в виде правового консультирования, а также защиты и представительства интересов физических лиц в судах, органах уголовного преследования, иных государственных органах и негосударственных организациях оказывается в порядке, установленном настоящим Законом и законодательством Республики Казахстан: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9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252F9-CB36-4922-8C41-C34024F5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8EE9A-9934-4DB3-A74A-F4D8826B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764242"/>
            <a:ext cx="8856984" cy="466182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1) лицу, привлекаемому к административной ответственности в соответствии с законодательством Республики Казахстан об административных правонарушениях;</a:t>
            </a:r>
          </a:p>
          <a:p>
            <a:pPr algn="just"/>
            <a:r>
              <a:rPr lang="ru-RU" dirty="0"/>
              <a:t>2) истцу в соответствии с гражданским процессуальным законодательством Республики Казахстан;</a:t>
            </a:r>
          </a:p>
          <a:p>
            <a:pPr algn="just"/>
            <a:r>
              <a:rPr lang="ru-RU" dirty="0"/>
              <a:t>3) подозреваемому, обвиняемому, подсудимому, осужденному, оправданному, потерпевшему в соответствии с уголовно-процессуальным законодательством Республики Казахстан;</a:t>
            </a:r>
          </a:p>
          <a:p>
            <a:pPr algn="just"/>
            <a:r>
              <a:rPr lang="ru-RU" dirty="0"/>
              <a:t>4) физическим лицам по вопросам взыскания алиментов, назначения пенсии и пособий, реабилитации, получения статуса беженца или </a:t>
            </a:r>
            <a:r>
              <a:rPr lang="ru-RU" dirty="0" err="1"/>
              <a:t>оралмана</a:t>
            </a:r>
            <a:r>
              <a:rPr lang="ru-RU" dirty="0"/>
              <a:t>, несовершеннолетним, оставшимся без попечения родителей. Адвокаты в случаях необходимости составляют письменные документы правового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13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6A42B-B835-4C80-9908-72C928FA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BCD2C-4EF6-4157-AFB0-023FD869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15733"/>
            <a:ext cx="8424935" cy="345061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3. Лица, указанные в пунктах 1 и 2 настоящей статьи, вправе получить гарантированную государством юридическую помощь на территории Республики Казахстан независимо от места жительства и места нахождения.</a:t>
            </a:r>
          </a:p>
          <a:p>
            <a:pPr algn="just"/>
            <a:r>
              <a:rPr lang="ru-RU" dirty="0"/>
              <a:t>4. В интересах лица, нуждающегося в гарантированной государством юридической помощи, с ходатайством об оказании такой помощи может обратиться его представитель в порядке, установленном законом.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24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75D35-E52F-4D61-9301-1E7BFBDD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5" cy="185375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Статья 27 ЗАКОНА. 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/>
              <a:t>Права и обязанности лица, нуждающегося в гарантированной государством юридической помощи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66C4A-CC1E-4E90-8F2A-73BC9A1F1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8" y="2344776"/>
            <a:ext cx="9144000" cy="40775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1. Лицо, нуждающееся в гарантированной государством юридической помощи, имеет право:</a:t>
            </a:r>
          </a:p>
          <a:p>
            <a:pPr algn="just"/>
            <a:r>
              <a:rPr lang="ru-RU" dirty="0"/>
              <a:t>1) равного доступа к гарантированной государством юридической помощи;</a:t>
            </a:r>
          </a:p>
          <a:p>
            <a:pPr algn="just"/>
            <a:r>
              <a:rPr lang="ru-RU" dirty="0"/>
              <a:t>2) получить информацию о своих правах, обязанностях и условиях оказания гарантированной государством юридической помощи;</a:t>
            </a:r>
          </a:p>
          <a:p>
            <a:pPr algn="just"/>
            <a:r>
              <a:rPr lang="ru-RU" dirty="0"/>
              <a:t>3) обратиться за оказанием бесплатной юридической помощи к лицам, оказывающим гарантированную государством юридическую помощь;</a:t>
            </a:r>
          </a:p>
          <a:p>
            <a:pPr algn="just"/>
            <a:r>
              <a:rPr lang="ru-RU" dirty="0"/>
              <a:t>4) получить гарантированную государством юридическую помощь или отказаться от ее получения в порядке, предусмотренном законодательством Республики Казахстан;</a:t>
            </a:r>
          </a:p>
          <a:p>
            <a:pPr algn="just"/>
            <a:r>
              <a:rPr lang="ru-RU" dirty="0"/>
              <a:t>5) обжаловать действия либо бездействие лиц, оказывающих гарантированную государством юридическую помощь, в порядке, предусмотренном настоящим Законом и законодательством Республики Казахстан;</a:t>
            </a:r>
          </a:p>
          <a:p>
            <a:pPr algn="just"/>
            <a:r>
              <a:rPr lang="ru-RU" dirty="0"/>
              <a:t>6) на конфиденциальность вопроса, по которому оказана гарантированная государством юридическая помощь.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75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F5E07-D25C-4647-A431-A969E0A8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5812BF-80E4-4E7E-B678-67FAAF22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3"/>
            <a:ext cx="9144000" cy="345061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2. Лицо, обратившееся с ходатайством об оказании ему гарантированной государством юридической помощи, предусмотренной подпунктами 2) и 3) статьи 15 настоящего Закона, обязано:</a:t>
            </a:r>
          </a:p>
          <a:p>
            <a:pPr algn="just"/>
            <a:r>
              <a:rPr lang="ru-RU" dirty="0"/>
              <a:t>1) представить документы, подтверждающие его право на получение гарантированной государством юридической помощи, перечень которых утверждается уполномоченным органом;</a:t>
            </a:r>
          </a:p>
          <a:p>
            <a:pPr algn="just"/>
            <a:r>
              <a:rPr lang="ru-RU" dirty="0"/>
              <a:t>2) своевременно извещать об изменении обстоятельств, влияющих на условия оказания гарантированной государством юридической помощи;</a:t>
            </a:r>
          </a:p>
          <a:p>
            <a:pPr algn="just"/>
            <a:r>
              <a:rPr lang="ru-RU" dirty="0"/>
              <a:t>3) обеспечить достоверность информации, на которой основана необходимость оказания гарантированной государством юридической помощи.</a:t>
            </a:r>
          </a:p>
          <a:p>
            <a:pPr algn="just"/>
            <a:r>
              <a:rPr lang="ru-RU" dirty="0"/>
              <a:t>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5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E6DC9-47BB-4517-9DEB-68A9A6A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29" y="1052736"/>
            <a:ext cx="8640960" cy="173712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Статья 28 ЗАКОНА.</a:t>
            </a:r>
            <a:br>
              <a:rPr lang="ru-RU" sz="2400" dirty="0"/>
            </a:br>
            <a:r>
              <a:rPr lang="ru-RU" sz="2400" dirty="0"/>
              <a:t> Организация, порядок оказания и учет гарантированной государством юридической помощи, оказываемой адвокатами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9726B-DE44-48B2-A237-2D53B029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4" y="3068960"/>
            <a:ext cx="8820471" cy="34506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1. Участие адвокатов в оказании гарантированной государством юридической помощи обеспечивается коллегией адвокатов области, города республиканского значения, столицы.</a:t>
            </a:r>
          </a:p>
          <a:p>
            <a:pPr algn="just"/>
            <a:r>
              <a:rPr lang="ru-RU" dirty="0"/>
              <a:t>Коллегия адвокатов области, города республиканского значения, столицы ежегодно </a:t>
            </a:r>
            <a:r>
              <a:rPr lang="ru-RU" b="1" dirty="0"/>
              <a:t>не позднее первого декабря </a:t>
            </a:r>
            <a:r>
              <a:rPr lang="ru-RU" dirty="0"/>
              <a:t>направляет в территориальный орган юстиции список адвокатов, участвующих в системе оказания гарантированной государством юридической помощи.</a:t>
            </a:r>
          </a:p>
          <a:p>
            <a:pPr algn="just"/>
            <a:r>
              <a:rPr lang="ru-RU" dirty="0"/>
              <a:t>2. Критерии отбора адвокатов для участия в системе оказания гарантированной государством юридической помощи утверждаются Республиканской коллегией адвокатов.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78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0C4A9-D46E-4429-88B7-6A677D23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22CBE-5EE0-44FB-9904-0B244CE4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4" y="2636912"/>
            <a:ext cx="8820472" cy="34506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</a:rPr>
              <a:t>Часть первая пункта 3 вводится в действие с 1 января 2019 года</a:t>
            </a:r>
          </a:p>
          <a:p>
            <a:pPr algn="just"/>
            <a:r>
              <a:rPr lang="ru-RU" dirty="0">
                <a:solidFill>
                  <a:schemeClr val="bg1"/>
                </a:solidFill>
                <a:highlight>
                  <a:srgbClr val="00FF00"/>
                </a:highlight>
              </a:rPr>
              <a:t>3. Преимущественное право включения в список адвокатов, участвующих в системе оказания гарантированной государством юридической помощи, предоставляется адвокатам, оказывающим комплексную социальную юридическую помощь.</a:t>
            </a:r>
          </a:p>
          <a:p>
            <a:pPr algn="just"/>
            <a:r>
              <a:rPr lang="ru-RU" dirty="0"/>
              <a:t>В списке указываются фамилия, имя, отчество (при его наличии) адвоката, номер и дата выдачи лицензии на занятие адвокатской деятельностью, форма организации адвокатской деятельности, наименование и место осуществления адвокатской деятельности.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48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DC867-1BCF-4871-A3A2-DC87445E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BEEFF-951E-49ED-86A1-8461B5557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4. Список адвокатов периодически обновляется президиумом коллегии адвокатов и поддерживается в актуальном состоянии.</a:t>
            </a:r>
          </a:p>
          <a:p>
            <a:pPr algn="just"/>
            <a:r>
              <a:rPr lang="ru-RU" dirty="0"/>
              <a:t>Список адвокатов, участвующих в системе оказания гарантированной государством юридической помощи, может формироваться автоматически с помощью единой информационной системы юридической помощи. В этом случае выбор адвоката может осуществляться с помощью единой информационной системы юридической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9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B8D68-3D55-4BB0-B67A-E8B50F8A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54796-F00B-4968-975C-1FCCC014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2015733"/>
            <a:ext cx="7632848" cy="345061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5. Территориальный орган юстиции ежегодно </a:t>
            </a:r>
            <a:r>
              <a:rPr lang="ru-RU" b="1" dirty="0"/>
              <a:t>не позднее пятнадцатого декабря заключает с адвокатами соглашение об оказании гарантированной государством юридической помощи.</a:t>
            </a:r>
          </a:p>
          <a:p>
            <a:pPr algn="just"/>
            <a:r>
              <a:rPr lang="ru-RU" dirty="0"/>
              <a:t>Форма соглашения, разрабатываемая и утверждаемая уполномоченным органом с учетом рекомендаций Республиканской коллегии адвокатов, должна содержать обязанности адвокатов и условия по полноценному обеспечению юридической помощью населения, проживающего на территории области, города республиканского значения, столицы.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73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18623"/>
            <a:ext cx="8229600" cy="14255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Конституция Республики Казахстан Статья 13 пункт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98810"/>
            <a:ext cx="7743825" cy="26640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/>
              <a:t>Каждый имеет право на получение квалифицированной юридической помощи.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/>
              <a:t>В случаях, предусмотренных законом, юридическая помощь оказывается бесплатно.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20948-05A0-4F73-AA8D-EEB2D21E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30DFC7-C15D-48B1-B152-08730BEE5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15733"/>
            <a:ext cx="8712967" cy="345061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6. Территориальный орган юстиции </a:t>
            </a:r>
            <a:r>
              <a:rPr lang="ru-RU" b="1" dirty="0"/>
              <a:t>ежегодно не позднее двадцать пятого декабря опубликовывает в периодическом печатном издании, </a:t>
            </a:r>
            <a:r>
              <a:rPr lang="ru-RU" dirty="0"/>
              <a:t>распространяемом на территории соответствующей области, города республиканского значения, столицы, и размещает на своем интернет-ресурсе список адвокатов, участвующих в системе оказания гарантированной государством юридической помощи.</a:t>
            </a:r>
          </a:p>
          <a:p>
            <a:pPr algn="just"/>
            <a:r>
              <a:rPr lang="ru-RU" dirty="0"/>
              <a:t>7. Оказание гарантированной государством юридической помощи в виде правового консультирования осуществляется в служебном помещении адвоката непосредственно в момент обращения заявителя. При невозможности оказания юридической помощи непосредственно после обращения заявителя она должна быть оказана в срок, не превышающий трех рабочих дней. Заявитель в доступной форме извещается адвокатом о дне и времени приема.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0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2C0B-7170-42AE-85E8-F21D7583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AA7D30-47E8-41C0-AF4F-5ADE7AE3A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73" y="2229164"/>
            <a:ext cx="6711654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8. Правовое консультирование проводится по месту нахождения заявителя, если он вследствие тяжелого заболевания, инвалидности, связанных с затруднениями в передвижении, или иных обстоятельств не в состоянии явиться в назначенное адвокатом место приема.</a:t>
            </a:r>
          </a:p>
          <a:p>
            <a:pPr algn="just"/>
            <a:r>
              <a:rPr lang="ru-RU" dirty="0"/>
              <a:t>По одному и тому же вопросу лицо может получить гарантированную государством юридическую помощь один раз.</a:t>
            </a:r>
          </a:p>
          <a:p>
            <a:pPr algn="just"/>
            <a:r>
              <a:rPr lang="ru-RU" dirty="0"/>
              <a:t>9. Учет гарантированной государством юридической помощи ведется адвокатом, предоставляющим такую помощь, в порядке, определенном уполномоченным органом.</a:t>
            </a:r>
          </a:p>
        </p:txBody>
      </p:sp>
    </p:spTree>
    <p:extLst>
      <p:ext uri="{BB962C8B-B14F-4D97-AF65-F5344CB8AC3E}">
        <p14:creationId xmlns:p14="http://schemas.microsoft.com/office/powerpoint/2010/main" val="59111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B258E-C692-4C25-8EA7-3F065AAB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9CC25-0519-42CB-A8AF-5CF77DED9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536" y="1152983"/>
            <a:ext cx="9144000" cy="554461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10. Адвокаты ежемесячно </a:t>
            </a:r>
            <a:r>
              <a:rPr lang="ru-RU" b="1" dirty="0"/>
              <a:t>не позднее пятого числа месяца</a:t>
            </a:r>
            <a:r>
              <a:rPr lang="ru-RU" dirty="0"/>
              <a:t>, следующего за отчетным, представляют в коллегию адвокатов отчет об оказанной ими гарантированной государством юридической помощи. Форма отчета утверждается уполномоченным органом с учетом рекомендаций Республиканской коллегии адвокатов.</a:t>
            </a:r>
          </a:p>
          <a:p>
            <a:pPr algn="just"/>
            <a:r>
              <a:rPr lang="ru-RU" dirty="0"/>
              <a:t>11. Коллегия адвокатов области, города республиканского значения, столицы ежегодно </a:t>
            </a:r>
            <a:r>
              <a:rPr lang="ru-RU" b="1" dirty="0"/>
              <a:t>не позднее пятого июля и пятого января представляет в территориальный орган юстиции сводный отчет об оказанной адвокатами гарантированной государством юридической помощи по форме</a:t>
            </a:r>
            <a:r>
              <a:rPr lang="ru-RU" dirty="0"/>
              <a:t>, утверждаемой уполномоченным органом с учетом рекомендаций Республиканской коллегии адвокатов.</a:t>
            </a:r>
          </a:p>
          <a:p>
            <a:pPr algn="just"/>
            <a:r>
              <a:rPr lang="ru-RU" dirty="0"/>
              <a:t>Сводный отчет коллегии адвокатов области, города республиканского значения, столицы содержит информацию об обеспечении гарантированной государством юридической помощью сельских населенных пунктов.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42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5033B-ED3C-4260-B80B-A0A81C53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67" y="1043805"/>
            <a:ext cx="8064896" cy="144909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Статья 29 ЗАКОНА</a:t>
            </a:r>
            <a:r>
              <a:rPr lang="ru-RU" sz="2400" dirty="0"/>
              <a:t>. Отказ в оказании гарантированной государством юридической помощи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A77A2-BE16-4641-B7FC-E2FDED47A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085" y="2492896"/>
            <a:ext cx="9144000" cy="3450613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1. В оказании гарантированной государством юридической помощи в виде правового информирования отказывается, если обращение заявителя не имеет правового характера.</a:t>
            </a:r>
          </a:p>
          <a:p>
            <a:pPr algn="just"/>
            <a:r>
              <a:rPr lang="ru-RU" sz="1800" dirty="0"/>
              <a:t>2. В оказании гарантированной государством юридической помощи в виде правового консультирования, защиты и представительства отказывается при наличии одного из следующих оснований:</a:t>
            </a:r>
          </a:p>
          <a:p>
            <a:pPr algn="just"/>
            <a:r>
              <a:rPr lang="ru-RU" sz="1800" dirty="0"/>
              <a:t>1) заявитель не относится к категории лиц, имеющих право на получение гарантированной государством юридической помощи, предусмотренных пунктом 2 статьи 26 настоящего Закона;</a:t>
            </a:r>
          </a:p>
          <a:p>
            <a:pPr algn="just"/>
            <a:r>
              <a:rPr lang="ru-RU" sz="1800" dirty="0"/>
              <a:t>2) обращение заявителя не имеет правового характера.</a:t>
            </a:r>
          </a:p>
          <a:p>
            <a:pPr algn="just"/>
            <a:r>
              <a:rPr lang="ru-RU" sz="1800" dirty="0"/>
              <a:t>3. Отказ в оказании гарантированной государством юридической помощи должен быть мотивированным и может быть обжалован в уполномоченный орган или суд.</a:t>
            </a:r>
          </a:p>
          <a:p>
            <a:pPr algn="just"/>
            <a:r>
              <a:rPr lang="ru-RU" sz="1800" dirty="0"/>
              <a:t> 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8808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90A64-82AD-4E0E-AB91-E2BF65FA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340768"/>
            <a:ext cx="8064896" cy="1305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B050"/>
                </a:solidFill>
              </a:rPr>
              <a:t>Статья 30 ЗАКОНА. </a:t>
            </a:r>
            <a:br>
              <a:rPr lang="ru-RU" sz="2700" dirty="0"/>
            </a:br>
            <a:r>
              <a:rPr lang="ru-RU" sz="2700" dirty="0"/>
              <a:t>Финансирование гарантированной государством юридической помощи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353DF-B059-483B-AF66-83CC4680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73" y="3429000"/>
            <a:ext cx="6711654" cy="4195481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Финансирование гарантированной государством юридической помощи осуществляется за счет бюджетных средств в порядке, установленном законодательством 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178986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2" y="1196752"/>
            <a:ext cx="7545388" cy="7969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Критерии отбора адвокатов</a:t>
            </a:r>
          </a:p>
        </p:txBody>
      </p:sp>
      <p:sp>
        <p:nvSpPr>
          <p:cNvPr id="60418" name="Объект 2"/>
          <p:cNvSpPr>
            <a:spLocks noGrp="1"/>
          </p:cNvSpPr>
          <p:nvPr>
            <p:ph idx="4294967295"/>
          </p:nvPr>
        </p:nvSpPr>
        <p:spPr>
          <a:xfrm>
            <a:off x="0" y="2636838"/>
            <a:ext cx="8229600" cy="3489325"/>
          </a:xfrm>
        </p:spPr>
        <p:txBody>
          <a:bodyPr/>
          <a:lstStyle/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</a:pPr>
            <a:r>
              <a:rPr lang="ru-RU" sz="2000" b="1" dirty="0"/>
              <a:t>Критерии отбора адвокатов</a:t>
            </a:r>
            <a:r>
              <a:rPr lang="ru-RU" sz="2000" dirty="0"/>
              <a:t>, участвующих в системе оказания ГГЮП, утверждены Республиканской коллегией адвокатов.</a:t>
            </a:r>
          </a:p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</a:pPr>
            <a:r>
              <a:rPr lang="ru-RU" sz="2000" b="1" dirty="0"/>
              <a:t>Положение о критериях отбора адвокатов для участия в системе оказания гарантированной государством юридической помощи.</a:t>
            </a:r>
          </a:p>
          <a:p>
            <a:pPr marL="0" indent="457200" algn="just" eaLnBrk="1" hangingPunct="1">
              <a:spcBef>
                <a:spcPts val="0"/>
              </a:spcBef>
              <a:buFont typeface="Arial" charset="0"/>
              <a:buNone/>
            </a:pPr>
            <a:r>
              <a:rPr lang="ru-RU" sz="2000" i="1" dirty="0"/>
              <a:t>(</a:t>
            </a:r>
            <a:r>
              <a:rPr lang="kk-KZ" sz="2000" i="1" dirty="0"/>
              <a:t>Утверждены президиумом </a:t>
            </a:r>
            <a:r>
              <a:rPr lang="ru-RU" sz="2000" i="1" dirty="0"/>
              <a:t>Республиканской коллегии адвокатов от 11 марта 2016 г. (протокол № 12)</a:t>
            </a:r>
          </a:p>
          <a:p>
            <a:pPr marL="0" indent="457200" eaLnBrk="1" hangingPunct="1">
              <a:spcBef>
                <a:spcPts val="0"/>
              </a:spcBef>
            </a:pPr>
            <a:endParaRPr lang="ru-RU" dirty="0"/>
          </a:p>
          <a:p>
            <a:pPr marL="0" indent="0" eaLnBrk="1" hangingPunct="1"/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827700" y="908720"/>
            <a:ext cx="7055380" cy="14005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000" b="1" dirty="0"/>
              <a:t>Ответственность за нарушение МСС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1171426" y="2639679"/>
            <a:ext cx="6711654" cy="419548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/>
              <a:t>	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/>
              <a:t>Ст. 82-1 КоАП РК</a:t>
            </a:r>
            <a:r>
              <a:rPr lang="ru-RU" sz="2400" dirty="0"/>
              <a:t> предусмотрена ответственность за нарушение </a:t>
            </a:r>
            <a:r>
              <a:rPr lang="ru-RU" sz="2400" dirty="0">
                <a:hlinkClick r:id="rId2"/>
              </a:rPr>
              <a:t>законодательства</a:t>
            </a:r>
            <a:r>
              <a:rPr lang="ru-RU" sz="2400" dirty="0"/>
              <a:t> Республики Казахстан о минимальных социальных стандартах и их гарантиях, выразившееся в </a:t>
            </a:r>
            <a:r>
              <a:rPr lang="ru-RU" sz="2400" b="1" dirty="0"/>
              <a:t>неисполнении и (или) необеспечении минимальных социальных стандартов</a:t>
            </a:r>
            <a:r>
              <a:rPr lang="ru-RU" sz="2400" dirty="0"/>
              <a:t> –   </a:t>
            </a:r>
          </a:p>
          <a:p>
            <a:pPr lvl="1" algn="just"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	влечет штраф на должностных лиц в размере 20 МПР, на субъектов малого предпринимательства или некоммерческие организации – в размере 40 МРП, на субъектов среднего предпринимательства – в размере 60 МРП, на </a:t>
            </a:r>
          </a:p>
          <a:p>
            <a:pPr lvl="1" algn="just"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	За повторное в течение года после наложения административного взыскания влечет штраф на должностных лиц в размере 40 МРП, на субъектов малого предпринимательства или некоммерческие организации – в размере 60 МРП, на субъектов среднего предпринимательства – в размере 80 МРП, на субъектов крупного предпринимательства – в размере 120 МРП.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1D1C1-DC04-4F03-8538-0E750D83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7344816" cy="14401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/>
              <a:t>В бухгалтерию коллегии адвокатов ПРЕДСТАВЛЯЮТСЯ следующие документы: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3D984-C635-47E4-9EE6-01AFE3200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42" y="2564904"/>
            <a:ext cx="7873916" cy="40486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dirty="0"/>
              <a:t>1)   Постановление о назначении адвоката;</a:t>
            </a:r>
          </a:p>
          <a:p>
            <a:pPr algn="just"/>
            <a:r>
              <a:rPr lang="ru-RU" sz="1900" dirty="0"/>
              <a:t>2) Постановление об оплате юридической помощи, оказанной адвокатом – 2х экземплярах;</a:t>
            </a:r>
          </a:p>
          <a:p>
            <a:pPr algn="just"/>
            <a:r>
              <a:rPr lang="ru-RU" sz="1900" dirty="0"/>
              <a:t>3)   Заявление адвоката на оплату:</a:t>
            </a:r>
          </a:p>
          <a:p>
            <a:pPr algn="just"/>
            <a:r>
              <a:rPr lang="ru-RU" sz="1900" dirty="0"/>
              <a:t>Необходимо в заявлении об оплате, адвокат указывает детальный расчет затраченного им времени, сумму и категорию преступления по конкретному делу, так как Постановление выносится на основании заявления адвоката и сумма, подлежащая оплате, рассчитывается на основании заявления адвоката);</a:t>
            </a:r>
          </a:p>
          <a:p>
            <a:pPr algn="just"/>
            <a:r>
              <a:rPr lang="ru-RU" sz="1900" dirty="0"/>
              <a:t>4) Отчет о выполненной работе по форме №5</a:t>
            </a:r>
          </a:p>
          <a:p>
            <a:pPr algn="just"/>
            <a:r>
              <a:rPr lang="ru-RU" sz="1900" b="1" dirty="0"/>
              <a:t>В строке *категория преступления* - адвокат указывает категорию преступления (среднее, тяжкое, особо тяжкое).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294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95EE1-BD06-48C9-9A09-A1678299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143" y="1052736"/>
            <a:ext cx="6347713" cy="1237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/>
              <a:t>В бухгалтерия коллегии адвокатов сдаются следующие документы: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59ADA-6D3A-4BF2-9413-7BF62092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663805"/>
            <a:ext cx="6571343" cy="393354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b="1" dirty="0"/>
              <a:t>В Постановлении должно быть полное наименование и банковские реквизиты соответствующей коллегии адвокатов</a:t>
            </a:r>
            <a:r>
              <a:rPr lang="ru-RU" sz="2600" dirty="0"/>
              <a:t>:</a:t>
            </a:r>
          </a:p>
          <a:p>
            <a:pPr marL="0" indent="0" algn="ctr">
              <a:buNone/>
            </a:pPr>
            <a:endParaRPr lang="ru-RU" sz="2600" dirty="0"/>
          </a:p>
          <a:p>
            <a:pPr marL="0" indent="0" algn="ctr">
              <a:buNone/>
            </a:pPr>
            <a:r>
              <a:rPr lang="ru-RU" sz="2600" dirty="0"/>
              <a:t>Алматинская городская </a:t>
            </a:r>
          </a:p>
          <a:p>
            <a:pPr marL="0" indent="0" algn="ctr">
              <a:buNone/>
            </a:pPr>
            <a:r>
              <a:rPr lang="ru-RU" sz="2600" dirty="0"/>
              <a:t>коллегия адвокатов</a:t>
            </a:r>
          </a:p>
          <a:p>
            <a:pPr marL="0" indent="0" algn="ctr">
              <a:buNone/>
            </a:pPr>
            <a:r>
              <a:rPr lang="ru-RU" sz="2600" dirty="0"/>
              <a:t>АО «Банк </a:t>
            </a:r>
            <a:r>
              <a:rPr lang="ru-RU" sz="2600" dirty="0" err="1"/>
              <a:t>ЦентрКредит</a:t>
            </a:r>
            <a:r>
              <a:rPr lang="ru-RU" sz="2600" dirty="0"/>
              <a:t>»</a:t>
            </a:r>
          </a:p>
          <a:p>
            <a:pPr marL="0" indent="0" algn="ctr">
              <a:buNone/>
            </a:pPr>
            <a:r>
              <a:rPr lang="ru-RU" sz="2600" dirty="0"/>
              <a:t>БИК KCJB KZ KX</a:t>
            </a:r>
          </a:p>
          <a:p>
            <a:pPr marL="0" indent="0" algn="ctr">
              <a:buNone/>
            </a:pPr>
            <a:r>
              <a:rPr lang="ru-RU" sz="2600" dirty="0"/>
              <a:t>ИИК KZ 608 560 000 000 004 927</a:t>
            </a:r>
          </a:p>
          <a:p>
            <a:pPr marL="0" indent="0" algn="ctr">
              <a:buNone/>
            </a:pPr>
            <a:r>
              <a:rPr lang="ru-RU" sz="2600" dirty="0"/>
              <a:t>БИН 731 040 000 013</a:t>
            </a:r>
          </a:p>
          <a:p>
            <a:pPr marL="0" indent="0" algn="ctr">
              <a:buNone/>
            </a:pPr>
            <a:r>
              <a:rPr lang="ru-RU" sz="2600" dirty="0"/>
              <a:t>КБЕ 18  КНП 854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99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17481-D033-4209-9283-13525C24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836939"/>
            <a:ext cx="6571343" cy="1305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ОШИБКИ АДВОКАТОВ ПРИ ОФОРМЛЕНИИ ДОКУМЕНТОВ НА ОПЛАТУ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FFF148-11A9-48F3-80A4-D7ABBAD5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73" y="2348880"/>
            <a:ext cx="6711654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1. Постановления в бухгалтерию поступают с опозданием не только по вине органа ведущего уголовное преследование, но и по вине адвокатов (согласно Правил Постановление об оплате направляются в коллегию адвокатов не позднее следующего дня после его вынесения).</a:t>
            </a:r>
          </a:p>
          <a:p>
            <a:pPr algn="just"/>
            <a:r>
              <a:rPr lang="ru-RU" dirty="0"/>
              <a:t>2. Исправления в Постановлении текста, даты или суммы в ручную недопустимы (неоговоренные исправления). Исправления ошибок оговариваются и подтверждаются печатью, подписями лиц подписавших документ.</a:t>
            </a:r>
          </a:p>
          <a:p>
            <a:pPr algn="just"/>
            <a:r>
              <a:rPr lang="ru-RU" dirty="0"/>
              <a:t>3. В Постановлении должно быть указано время реально затраченное адвокатом, без округлений (часов и сумм).</a:t>
            </a:r>
          </a:p>
        </p:txBody>
      </p:sp>
    </p:spTree>
    <p:extLst>
      <p:ext uri="{BB962C8B-B14F-4D97-AF65-F5344CB8AC3E}">
        <p14:creationId xmlns:p14="http://schemas.microsoft.com/office/powerpoint/2010/main" val="61227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DF99E-C6B1-4570-956B-6AE21AA3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71" y="1124744"/>
            <a:ext cx="6571343" cy="20273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18 Закона Республики Казахстан «Об адвокатской деятельности и юридической помощи»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–Закон)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Гарантированная государством юридическая помощь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9D0A6-CC1E-490C-8F39-87694FA77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571" y="3684304"/>
            <a:ext cx="6711654" cy="23762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помощь, оказываемая физическим и юридическим лицам, имеющим право на ее получение на основании и в порядке, предусмотренных настоящим Законом и иными законами Республики Казахстан, на бесплатной основе, признается гарантированной государством юридической помощью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321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003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3" descr="C:\Users\Гульнар Бакировна\Downloads\ИНФОГРАФИК по ГЮП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91D9A-FD62-4559-B8E5-FDDCF939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052736"/>
            <a:ext cx="6571343" cy="8010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Статья 23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rgbClr val="00B050"/>
                </a:solidFill>
              </a:rPr>
              <a:t>Закона.</a:t>
            </a:r>
            <a:br>
              <a:rPr lang="ru-RU" sz="2400" dirty="0"/>
            </a:br>
            <a:r>
              <a:rPr lang="ru-RU" sz="2400" b="1" dirty="0"/>
              <a:t>Компетенция уполномоченного органа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EC799-53AB-424C-9535-DC9AFBD2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40" y="2354651"/>
            <a:ext cx="8640960" cy="3450613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обеспечивает реализацию государственной политики в сфере оказания юридической помощи;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координирует деятельность лиц, оказывающих гарантированную государством юридическую помощь;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разрабатывает проекты нормативных правовых актов по вопросам оказания юридической помощи;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проводит мониторинг законодательства Республики Казахстан об адвокатской деятельности и юридической помощи, полноты объема и качества оказания юридической помощи;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осуществляет международное сотрудничество в сфере оказания юридической помощи;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50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F985-0861-4C9E-A94A-146136A4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9979E-4DCE-4C79-8B0E-8219CB3D0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31" y="1853248"/>
            <a:ext cx="8496945" cy="51336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согласовывает стандарты оказания юридической помощи;</a:t>
            </a:r>
          </a:p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согласовывает критерии качества оказания юридической помощи;</a:t>
            </a:r>
          </a:p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разрабатывает и утверждает критерии качества оказания гарантированной государством юридической помощи;</a:t>
            </a:r>
          </a:p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является администратором бюджетных программ по всем видам гарантированной государством юридической помощи;</a:t>
            </a:r>
          </a:p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обеспечивает функционирование и развитие системы гарантированной государством юридической помощи;</a:t>
            </a:r>
          </a:p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обеспечивает опубликование не реже одного раза в год в периодических печатных изданиях, распространяемых на всей территории Республики Казахстан, и размещение на своем интернет-ресурсе информации о системе и об основных итогах оказания гарантированной государством юридической помощи;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73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97EAE-41BF-4647-84E7-ED8933B2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2D586C-A98F-42DD-B668-CEE4771A5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988841"/>
            <a:ext cx="9073008" cy="347750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12) разрабатывает и утверждает порядок учета гарантированной государством юридической помощи в виде правового консультирования, оказанной адвокатом;</a:t>
            </a:r>
          </a:p>
          <a:p>
            <a:r>
              <a:rPr lang="ru-RU" dirty="0"/>
              <a:t>13) утверждает правила оплаты гарантированной государством юридической помощи, оказываемой адвокатом, и возмещения расходов, связанных с правовым консультированием, защитой и представительством, а также проведением примирительных процедур;</a:t>
            </a:r>
          </a:p>
          <a:p>
            <a:pPr algn="just"/>
            <a:r>
              <a:rPr lang="ru-RU" dirty="0"/>
              <a:t>14) осуществляет контроль за качеством оказываемой гарантированной государством юридической помощи;</a:t>
            </a:r>
          </a:p>
          <a:p>
            <a:r>
              <a:rPr lang="ru-RU" dirty="0"/>
              <a:t>15) осуществляет контроль за деятельностью палат юридических консультантов;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57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8B365-9E93-4C48-A10D-8A5F63E8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7518C-1B27-44BB-BE5C-60D960D5F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2015733"/>
            <a:ext cx="8964488" cy="386153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16) обеспечивает правовое информирование населения о лицах, оказывающих юридическую помощь, механизмах, об основаниях и условиях оказания юридической помощи;</a:t>
            </a:r>
          </a:p>
          <a:p>
            <a:pPr algn="just"/>
            <a:r>
              <a:rPr lang="ru-RU" dirty="0"/>
              <a:t>17) разрабатывает и утверждает типовой устав палаты юридических консультантов;</a:t>
            </a:r>
          </a:p>
          <a:p>
            <a:pPr algn="just"/>
            <a:r>
              <a:rPr lang="ru-RU" dirty="0"/>
              <a:t>18) ведет реестр палат юридических консультантов;</a:t>
            </a:r>
          </a:p>
          <a:p>
            <a:pPr algn="just"/>
            <a:r>
              <a:rPr lang="ru-RU" dirty="0"/>
              <a:t>19) разрабатывает и утверждает типовой договор страхования профессиональной ответственности адвокатов по согласованию с Национальным Банком Республики Казахстан;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57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F8631-A083-4E89-BCBF-44BC86ED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49108-6D04-46CD-8CB0-AC1E02B1C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20) разрабатывает и утверждает типовой договор страхования профессиональной ответственности юридических консультантов по согласованию с Национальным Банком Республики Казахстан;</a:t>
            </a:r>
          </a:p>
          <a:p>
            <a:pPr algn="just"/>
            <a:r>
              <a:rPr lang="ru-RU" dirty="0"/>
              <a:t>21) осуществляет иные полномочия, предусмотренные настоящим Законом, иными законами Республики Казахстан, актами Президента и Правительства Республики Казахстан.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73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711E4-90C6-4989-9F44-16E69BD5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060848"/>
            <a:ext cx="7344815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РАЗДЕЛ 2</a:t>
            </a:r>
            <a:r>
              <a:rPr lang="en-US" sz="2700" b="1" dirty="0"/>
              <a:t> </a:t>
            </a:r>
            <a:r>
              <a:rPr lang="ru-RU" sz="2700" b="1" dirty="0">
                <a:solidFill>
                  <a:srgbClr val="00B050"/>
                </a:solidFill>
              </a:rPr>
              <a:t>Закона. </a:t>
            </a:r>
            <a:r>
              <a:rPr lang="ru-RU" sz="2700" b="1" dirty="0"/>
              <a:t>ГАРАНТИРОВАННАЯ ГОСУДАРСТВОМ ЮРИДИЧЕСКАЯ ПОМОЩЬ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DDD140-CA7C-4332-8183-C892E5E98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3933056"/>
            <a:ext cx="7920880" cy="1296144"/>
          </a:xfrm>
        </p:spPr>
        <p:txBody>
          <a:bodyPr/>
          <a:lstStyle/>
          <a:p>
            <a:pPr algn="ctr"/>
            <a:r>
              <a:rPr lang="ru-RU" b="1" dirty="0"/>
              <a:t>Глава 2. СИСТЕМА ГАРАНТИРОВАННОЙ ГОСУДАРСТВОМ ЮРИДИЧЕСКОЙ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1409059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</TotalTime>
  <Words>1923</Words>
  <Application>Microsoft Office PowerPoint</Application>
  <PresentationFormat>Экран (4:3)</PresentationFormat>
  <Paragraphs>117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Times New Roman</vt:lpstr>
      <vt:lpstr>Wingdings 2</vt:lpstr>
      <vt:lpstr>Wingdings 3</vt:lpstr>
      <vt:lpstr>HDOfficeLightV0</vt:lpstr>
      <vt:lpstr>Ион</vt:lpstr>
      <vt:lpstr>Правовые условия оказания адвокатами юридической помощи, оплачиваемой за счет государственного бюджета</vt:lpstr>
      <vt:lpstr>Конституция Республики Казахстан Статья 13 пункт 3</vt:lpstr>
      <vt:lpstr>Статья 18 Закона Республики Казахстан «Об адвокатской деятельности и юридической помощи»   (далее –Закон) Гарантированная государством юридическая помощь</vt:lpstr>
      <vt:lpstr>Статья 23 Закона. Компетенция уполномоченного органа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2 Закона. ГАРАНТИРОВАННАЯ ГОСУДАРСТВОМ ЮРИДИЧЕСКАЯ ПОМОЩЬ   </vt:lpstr>
      <vt:lpstr>Статья 25 Закона. Лица, оказывающие гарантированную государством юридическую помощь, и порядок ее оказания</vt:lpstr>
      <vt:lpstr>  Статья 26 ЗАКОНА.  Лица, имеющие право на получение гарантированной государством юридической помощи </vt:lpstr>
      <vt:lpstr>Презентация PowerPoint</vt:lpstr>
      <vt:lpstr>Презентация PowerPoint</vt:lpstr>
      <vt:lpstr>Статья 27 ЗАКОНА.  Права и обязанности лица, нуждающегося в гарантированной государством юридической помощи</vt:lpstr>
      <vt:lpstr>Презентация PowerPoint</vt:lpstr>
      <vt:lpstr>Статья 28 ЗАКОНА.  Организация, порядок оказания и учет гарантированной государством юридической помощи, оказываемой адвокатами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29 ЗАКОНА. Отказ в оказании гарантированной государством юридической помощи</vt:lpstr>
      <vt:lpstr>Статья 30 ЗАКОНА.  Финансирование гарантированной государством юридической помощи</vt:lpstr>
      <vt:lpstr>Критерии отбора адвокатов</vt:lpstr>
      <vt:lpstr>Ответственность за нарушение МСС</vt:lpstr>
      <vt:lpstr>В бухгалтерию коллегии адвокатов ПРЕДСТАВЛЯЮТСЯ следующие документы:</vt:lpstr>
      <vt:lpstr>В бухгалтерия коллегии адвокатов сдаются следующие документы:</vt:lpstr>
      <vt:lpstr>ОШИБКИ АДВОКАТОВ ПРИ ОФОРМЛЕНИИ ДОКУМЕНТОВ НА ОПЛАТУ ТРУДА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условия оказания адвокатами юридической помощи, оплачиваемой за счет государственного бюджета</dc:title>
  <dc:creator>Гульнар Бакировна</dc:creator>
  <cp:lastModifiedBy>Indira</cp:lastModifiedBy>
  <cp:revision>112</cp:revision>
  <dcterms:created xsi:type="dcterms:W3CDTF">2014-02-10T14:10:10Z</dcterms:created>
  <dcterms:modified xsi:type="dcterms:W3CDTF">2018-12-07T11:36:27Z</dcterms:modified>
</cp:coreProperties>
</file>