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6" r:id="rId3"/>
    <p:sldId id="337" r:id="rId4"/>
    <p:sldId id="338" r:id="rId5"/>
    <p:sldId id="339" r:id="rId6"/>
    <p:sldId id="340" r:id="rId7"/>
    <p:sldId id="341" r:id="rId8"/>
    <p:sldId id="257" r:id="rId9"/>
    <p:sldId id="258" r:id="rId10"/>
    <p:sldId id="335" r:id="rId11"/>
    <p:sldId id="259" r:id="rId12"/>
    <p:sldId id="260" r:id="rId13"/>
    <p:sldId id="261" r:id="rId14"/>
    <p:sldId id="262" r:id="rId15"/>
    <p:sldId id="263" r:id="rId16"/>
    <p:sldId id="264" r:id="rId17"/>
    <p:sldId id="342" r:id="rId18"/>
    <p:sldId id="343" r:id="rId19"/>
    <p:sldId id="344" r:id="rId20"/>
    <p:sldId id="345" r:id="rId21"/>
    <p:sldId id="346" r:id="rId22"/>
    <p:sldId id="347" r:id="rId23"/>
    <p:sldId id="348" r:id="rId24"/>
    <p:sldId id="349" r:id="rId25"/>
    <p:sldId id="267" r:id="rId26"/>
    <p:sldId id="268" r:id="rId27"/>
    <p:sldId id="269" r:id="rId28"/>
    <p:sldId id="270" r:id="rId29"/>
    <p:sldId id="272" r:id="rId30"/>
    <p:sldId id="273" r:id="rId31"/>
    <p:sldId id="274" r:id="rId32"/>
    <p:sldId id="350" r:id="rId33"/>
    <p:sldId id="277" r:id="rId34"/>
    <p:sldId id="351" r:id="rId35"/>
    <p:sldId id="352" r:id="rId36"/>
    <p:sldId id="278" r:id="rId37"/>
    <p:sldId id="353" r:id="rId38"/>
    <p:sldId id="275" r:id="rId39"/>
    <p:sldId id="354" r:id="rId40"/>
    <p:sldId id="355" r:id="rId41"/>
    <p:sldId id="276" r:id="rId42"/>
    <p:sldId id="279" r:id="rId43"/>
    <p:sldId id="356" r:id="rId44"/>
    <p:sldId id="280" r:id="rId45"/>
    <p:sldId id="357" r:id="rId46"/>
    <p:sldId id="377" r:id="rId47"/>
    <p:sldId id="364" r:id="rId48"/>
    <p:sldId id="365" r:id="rId49"/>
    <p:sldId id="366" r:id="rId50"/>
    <p:sldId id="367" r:id="rId51"/>
    <p:sldId id="370" r:id="rId52"/>
    <p:sldId id="371" r:id="rId53"/>
    <p:sldId id="372" r:id="rId54"/>
    <p:sldId id="374" r:id="rId55"/>
    <p:sldId id="375" r:id="rId56"/>
    <p:sldId id="380" r:id="rId57"/>
    <p:sldId id="271" r:id="rId58"/>
    <p:sldId id="358" r:id="rId59"/>
    <p:sldId id="281" r:id="rId60"/>
    <p:sldId id="283" r:id="rId61"/>
    <p:sldId id="282" r:id="rId62"/>
    <p:sldId id="284" r:id="rId63"/>
    <p:sldId id="285" r:id="rId64"/>
    <p:sldId id="286" r:id="rId65"/>
    <p:sldId id="359" r:id="rId66"/>
    <p:sldId id="287" r:id="rId67"/>
    <p:sldId id="288" r:id="rId68"/>
    <p:sldId id="289" r:id="rId69"/>
    <p:sldId id="290" r:id="rId70"/>
    <p:sldId id="291" r:id="rId71"/>
    <p:sldId id="292" r:id="rId72"/>
    <p:sldId id="293" r:id="rId73"/>
    <p:sldId id="294" r:id="rId74"/>
    <p:sldId id="295" r:id="rId75"/>
    <p:sldId id="360" r:id="rId76"/>
    <p:sldId id="361" r:id="rId77"/>
    <p:sldId id="362" r:id="rId78"/>
    <p:sldId id="363" r:id="rId79"/>
    <p:sldId id="329" r:id="rId80"/>
    <p:sldId id="330" r:id="rId81"/>
    <p:sldId id="378" r:id="rId82"/>
    <p:sldId id="379" r:id="rId83"/>
    <p:sldId id="331" r:id="rId84"/>
    <p:sldId id="332" r:id="rId85"/>
    <p:sldId id="333" r:id="rId86"/>
    <p:sldId id="334" r:id="rId8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87" d="100"/>
          <a:sy n="87"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D84ACC-5EB2-4A98-82C7-7AB06914D157}" type="datetimeFigureOut">
              <a:rPr lang="ru-RU"/>
              <a:pPr>
                <a:defRPr/>
              </a:pPr>
              <a:t>26.09.2016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B6E84A-B12C-4A75-88A2-E0988CDF313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68FDA6-AEA2-4B92-983E-0FFEB871B8DA}" type="datetimeFigureOut">
              <a:rPr lang="ru-RU"/>
              <a:pPr>
                <a:defRPr/>
              </a:pPr>
              <a:t>26.09.2016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F904FD-709B-4B9D-95E8-DAE7EE50C1A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06E86C-E78D-4B46-8417-8E1CF141472B}" type="datetimeFigureOut">
              <a:rPr lang="ru-RU"/>
              <a:pPr>
                <a:defRPr/>
              </a:pPr>
              <a:t>26.09.2016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CE4DEB-50A6-4FBE-97B6-04631F28268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5BD7C6-5691-4808-959E-7C99D4A811C2}" type="datetimeFigureOut">
              <a:rPr lang="ru-RU"/>
              <a:pPr>
                <a:defRPr/>
              </a:pPr>
              <a:t>26.09.2016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3C952F-3581-4939-9468-D456D77A0DC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E064043-2809-45CE-93F4-343D14D35640}" type="datetimeFigureOut">
              <a:rPr lang="ru-RU"/>
              <a:pPr>
                <a:defRPr/>
              </a:pPr>
              <a:t>26.09.2016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CC184F-1A64-4E91-BF7D-BEAD32ED260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1C66B6-1648-4E14-9FFA-F7B240E10AA0}" type="datetimeFigureOut">
              <a:rPr lang="ru-RU"/>
              <a:pPr>
                <a:defRPr/>
              </a:pPr>
              <a:t>26.09.2016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5657780-F165-4C63-AB0A-74E4A7502D5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4CE3883-E1A8-471B-BA51-E628249865CA}" type="datetimeFigureOut">
              <a:rPr lang="ru-RU"/>
              <a:pPr>
                <a:defRPr/>
              </a:pPr>
              <a:t>26.09.2016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D2A0AB1-5814-418B-ACE9-98D516AC865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AF9A84B-5652-411C-BE27-F76D281E18E2}" type="datetimeFigureOut">
              <a:rPr lang="ru-RU"/>
              <a:pPr>
                <a:defRPr/>
              </a:pPr>
              <a:t>26.09.2016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057112-032F-46AD-B2F0-05DEFB98794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28DFE98-429F-4D4A-B467-30A8EF0DE70B}" type="datetimeFigureOut">
              <a:rPr lang="ru-RU"/>
              <a:pPr>
                <a:defRPr/>
              </a:pPr>
              <a:t>26.09.2016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2B53157-6E67-4ABA-8A23-8DF110AA669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3DB1E29-17B8-46E0-ACB2-886F8EAA4290}" type="datetimeFigureOut">
              <a:rPr lang="ru-RU"/>
              <a:pPr>
                <a:defRPr/>
              </a:pPr>
              <a:t>26.09.2016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6D4C86-F9D8-476A-BEA1-26F987A63AA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200883A-BE06-4D11-85DB-0A3C98952B41}" type="datetimeFigureOut">
              <a:rPr lang="ru-RU"/>
              <a:pPr>
                <a:defRPr/>
              </a:pPr>
              <a:t>26.09.2016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3FF5A6E-3D99-44B3-9ED1-CB5B7A4BE3C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FC3CCB-E384-4816-8870-E0E6204B755A}" type="datetimeFigureOut">
              <a:rPr lang="ru-RU"/>
              <a:pPr>
                <a:defRPr/>
              </a:pPr>
              <a:t>26.09.2016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6581C54-2788-4809-92F7-2E660497D94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adilet.zan.kz/rus/docs/Z1300000122#z2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dilet.zan.kz/rus/docs/K1500000377#z0" TargetMode="External"/><Relationship Id="rId2" Type="http://schemas.openxmlformats.org/officeDocument/2006/relationships/hyperlink" Target="http://adilet.zan.kz/rus/docs/K1400000231#z577" TargetMode="External"/><Relationship Id="rId1" Type="http://schemas.openxmlformats.org/officeDocument/2006/relationships/slideLayout" Target="../slideLayouts/slideLayout2.xml"/><Relationship Id="rId5" Type="http://schemas.openxmlformats.org/officeDocument/2006/relationships/hyperlink" Target="http://adilet.zan.kz/rus/docs/Z970000195_#z61" TargetMode="External"/><Relationship Id="rId4" Type="http://schemas.openxmlformats.org/officeDocument/2006/relationships/hyperlink" Target="http://adilet.zan.kz/rus/docs/K1400000235#z247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adilet.zan.kz/rus/docs/Z970000195_#z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dilet.zan.kz/rus/docs/Z970000195_#z6" TargetMode="External"/><Relationship Id="rId2" Type="http://schemas.openxmlformats.org/officeDocument/2006/relationships/hyperlink" Target="http://adilet.zan.kz/rus/docs/Z970000195_#z1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dilet.zan.kz/rus/docs/Z1500000314#z6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dilet.zan.kz/rus/docs/K1400000231#z58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adilet.zan.kz/rus/docs/K1400000231#z58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dilet.zan.kz/rus/docs/K1400000231#z598" TargetMode="External"/><Relationship Id="rId2" Type="http://schemas.openxmlformats.org/officeDocument/2006/relationships/hyperlink" Target="http://adilet.zan.kz/rus/docs/K1400000231#z58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dilet.zan.kz/rus/docs/K1400000231#z598" TargetMode="External"/><Relationship Id="rId2" Type="http://schemas.openxmlformats.org/officeDocument/2006/relationships/hyperlink" Target="http://adilet.zan.kz/rus/docs/K1400000231#z583" TargetMode="External"/><Relationship Id="rId1" Type="http://schemas.openxmlformats.org/officeDocument/2006/relationships/slideLayout" Target="../slideLayouts/slideLayout2.xml"/><Relationship Id="rId4" Type="http://schemas.openxmlformats.org/officeDocument/2006/relationships/hyperlink" Target="http://adilet.zan.kz/rus/docs/Z1500000378#z117"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adilet.zan.kz/rus/docs/Z970000195_#z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adilet.zan.kz/rus/docs/Z1300000122#z31" TargetMode="External"/><Relationship Id="rId2" Type="http://schemas.openxmlformats.org/officeDocument/2006/relationships/hyperlink" Target="http://adilet.zan.kz/rus/docs/Z970000195_#z4" TargetMode="External"/><Relationship Id="rId1" Type="http://schemas.openxmlformats.org/officeDocument/2006/relationships/slideLayout" Target="../slideLayouts/slideLayout2.xml"/><Relationship Id="rId4" Type="http://schemas.openxmlformats.org/officeDocument/2006/relationships/hyperlink" Target="http://adilet.zan.kz/rus/docs/K1400000235#z248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adilet.zan.kz/rus/docs/Z970000195_#z35"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adilet.zan.kz/rus/docs/V1500012434#z13"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adilet.zan.kz/rus/docs/P990001247_#z0"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adilet.zan.kz/rus/docs/P990001247_#z0"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adilet.zan.kz/rus/docs/P1500001110#z2"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adilet.zan.kz/rus/docs/V1300008635#z8"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adilet.zan.kz/rus/docs/V1300008635#z10"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9299" y="1124744"/>
            <a:ext cx="7894766" cy="2880319"/>
          </a:xfrm>
        </p:spPr>
        <p:style>
          <a:lnRef idx="0">
            <a:schemeClr val="accent6"/>
          </a:lnRef>
          <a:fillRef idx="3">
            <a:schemeClr val="accent6"/>
          </a:fillRef>
          <a:effectRef idx="3">
            <a:schemeClr val="accent6"/>
          </a:effectRef>
          <a:fontRef idx="minor">
            <a:schemeClr val="lt1"/>
          </a:fontRef>
        </p:style>
        <p:txBody>
          <a:bodyPr>
            <a:normAutofit/>
          </a:bodyPr>
          <a:lstStyle/>
          <a:p>
            <a:pPr eaLnBrk="1" hangingPunct="1"/>
            <a:r>
              <a:rPr lang="kk-KZ" smtClean="0">
                <a:solidFill>
                  <a:srgbClr val="FFFFFF"/>
                </a:solidFill>
                <a:latin typeface="Arial" charset="0"/>
              </a:rPr>
              <a:t>Изменение порядка оказания и оплаты гарантированной государством юридической помощи</a:t>
            </a:r>
            <a:endParaRPr lang="ru-RU" smtClean="0">
              <a:solidFill>
                <a:srgbClr val="FFFFFF"/>
              </a:solidFill>
              <a:latin typeface="Arial" charset="0"/>
            </a:endParaRPr>
          </a:p>
        </p:txBody>
      </p:sp>
      <p:sp>
        <p:nvSpPr>
          <p:cNvPr id="3" name="Подзаголовок 2"/>
          <p:cNvSpPr>
            <a:spLocks noGrp="1"/>
          </p:cNvSpPr>
          <p:nvPr>
            <p:ph type="subTitle" idx="1"/>
          </p:nvPr>
        </p:nvSpPr>
        <p:spPr>
          <a:xfrm>
            <a:off x="1371600" y="4365625"/>
            <a:ext cx="6400800" cy="1727200"/>
          </a:xfrm>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lnSpc>
                <a:spcPct val="80000"/>
              </a:lnSpc>
              <a:defRPr/>
            </a:pPr>
            <a:r>
              <a:rPr lang="ru-RU" sz="2700" smtClean="0">
                <a:solidFill>
                  <a:srgbClr val="898989"/>
                </a:solidFill>
              </a:rPr>
              <a:t>Центр стажировки и повышения квалификации АГКА</a:t>
            </a:r>
          </a:p>
          <a:p>
            <a:pPr eaLnBrk="1" hangingPunct="1">
              <a:lnSpc>
                <a:spcPct val="80000"/>
              </a:lnSpc>
              <a:defRPr/>
            </a:pPr>
            <a:r>
              <a:rPr lang="ru-RU" sz="2700" smtClean="0">
                <a:solidFill>
                  <a:srgbClr val="898989"/>
                </a:solidFill>
              </a:rPr>
              <a:t>Байгазина Г.Б., Рахимбердина А.К.</a:t>
            </a:r>
          </a:p>
          <a:p>
            <a:pPr eaLnBrk="1" hangingPunct="1">
              <a:lnSpc>
                <a:spcPct val="80000"/>
              </a:lnSpc>
              <a:defRPr/>
            </a:pPr>
            <a:r>
              <a:rPr lang="ru-RU" sz="2700" smtClean="0">
                <a:solidFill>
                  <a:srgbClr val="898989"/>
                </a:solidFill>
              </a:rPr>
              <a:t> март 201</a:t>
            </a:r>
            <a:r>
              <a:rPr lang="en-US" sz="2700" smtClean="0">
                <a:solidFill>
                  <a:srgbClr val="898989"/>
                </a:solidFill>
              </a:rPr>
              <a:t>6</a:t>
            </a:r>
            <a:r>
              <a:rPr lang="ru-RU" sz="2700" smtClean="0">
                <a:solidFill>
                  <a:srgbClr val="898989"/>
                </a:solidFill>
              </a:rPr>
              <a:t> 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kk-KZ" sz="4000" smtClean="0"/>
              <a:t>Минимальные социальные стандарты и их гарантии</a:t>
            </a:r>
            <a:endParaRPr lang="ru-RU" sz="4000" smtClean="0"/>
          </a:p>
        </p:txBody>
      </p:sp>
      <p:sp>
        <p:nvSpPr>
          <p:cNvPr id="22530" name="Rectangle 3"/>
          <p:cNvSpPr>
            <a:spLocks noGrp="1"/>
          </p:cNvSpPr>
          <p:nvPr>
            <p:ph type="body" idx="1"/>
          </p:nvPr>
        </p:nvSpPr>
        <p:spPr/>
        <p:txBody>
          <a:bodyPr/>
          <a:lstStyle/>
          <a:p>
            <a:pPr>
              <a:lnSpc>
                <a:spcPct val="80000"/>
              </a:lnSpc>
            </a:pPr>
            <a:r>
              <a:rPr lang="ru-RU" sz="2400" smtClean="0"/>
              <a:t>Правовое информирование, </a:t>
            </a:r>
          </a:p>
          <a:p>
            <a:pPr>
              <a:lnSpc>
                <a:spcPct val="80000"/>
              </a:lnSpc>
            </a:pPr>
            <a:r>
              <a:rPr lang="ru-RU" sz="2400" b="1" smtClean="0"/>
              <a:t>правовое консультирование, </a:t>
            </a:r>
          </a:p>
          <a:p>
            <a:pPr>
              <a:lnSpc>
                <a:spcPct val="80000"/>
              </a:lnSpc>
            </a:pPr>
            <a:r>
              <a:rPr lang="ru-RU" sz="2400" b="1" smtClean="0"/>
              <a:t>защита и представительство адвокатами интересов физических лиц </a:t>
            </a:r>
          </a:p>
          <a:p>
            <a:pPr>
              <a:lnSpc>
                <a:spcPct val="80000"/>
              </a:lnSpc>
              <a:buFont typeface="Arial" charset="0"/>
              <a:buNone/>
            </a:pPr>
            <a:endParaRPr lang="ru-RU" sz="2400" b="1" smtClean="0"/>
          </a:p>
          <a:p>
            <a:pPr>
              <a:lnSpc>
                <a:spcPct val="80000"/>
              </a:lnSpc>
              <a:buFont typeface="Arial" charset="0"/>
              <a:buNone/>
            </a:pPr>
            <a:r>
              <a:rPr lang="ru-RU" sz="2400" smtClean="0"/>
              <a:t> 	являются </a:t>
            </a:r>
            <a:r>
              <a:rPr lang="ru-RU" sz="2400" b="1" smtClean="0"/>
              <a:t>минимальными социальными стандартами</a:t>
            </a:r>
            <a:r>
              <a:rPr lang="ru-RU" sz="2400" smtClean="0"/>
              <a:t> в Сфере оказания гарантированной государством юридической помощи в соответствии с </a:t>
            </a:r>
          </a:p>
          <a:p>
            <a:pPr>
              <a:lnSpc>
                <a:spcPct val="80000"/>
              </a:lnSpc>
              <a:buFont typeface="Arial" charset="0"/>
              <a:buNone/>
            </a:pPr>
            <a:r>
              <a:rPr lang="ru-RU" sz="2400" b="1" smtClean="0"/>
              <a:t>	Законом РК «О минимальных социальных стандартах и их гарантиях».</a:t>
            </a:r>
            <a:r>
              <a:rPr lang="ru-RU" sz="2400" smtClean="0"/>
              <a:t> </a:t>
            </a:r>
          </a:p>
          <a:p>
            <a:pPr>
              <a:lnSpc>
                <a:spcPct val="80000"/>
              </a:lnSpc>
              <a:buFont typeface="Arial" charset="0"/>
              <a:buNone/>
            </a:pPr>
            <a:r>
              <a:rPr lang="ru-RU" sz="2400" smtClean="0"/>
              <a:t>	</a:t>
            </a:r>
            <a:r>
              <a:rPr lang="ru-RU" sz="1800" smtClean="0"/>
              <a:t>Изменения, внесенные законами РК от 19.05.2015 № 315-V (вводится в действие по истечении десяти календарных дней после дня его первого официального опубликования); от 29.10.2015 № 376-V (вводится в действие с 01.01.2016).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60350"/>
            <a:ext cx="8229600" cy="1143000"/>
          </a:xfrm>
          <a:solidFill>
            <a:schemeClr val="accent4">
              <a:lumMod val="20000"/>
              <a:lumOff val="80000"/>
            </a:schemeClr>
          </a:solidFill>
        </p:spPr>
        <p:txBody>
          <a:bodyPr rtlCol="0">
            <a:normAutofit/>
          </a:bodyPr>
          <a:lstStyle/>
          <a:p>
            <a:pPr eaLnBrk="1" fontAlgn="auto" hangingPunct="1">
              <a:spcAft>
                <a:spcPts val="0"/>
              </a:spcAft>
              <a:defRPr/>
            </a:pPr>
            <a:r>
              <a:rPr lang="ru-RU" b="1" dirty="0"/>
              <a:t>Виды </a:t>
            </a:r>
            <a:r>
              <a:rPr lang="ru-RU" b="1" dirty="0" smtClean="0"/>
              <a:t>ГГЮП</a:t>
            </a:r>
            <a:endParaRPr lang="ru-RU" b="1" dirty="0"/>
          </a:p>
        </p:txBody>
      </p:sp>
      <p:sp>
        <p:nvSpPr>
          <p:cNvPr id="3" name="Объект 2"/>
          <p:cNvSpPr>
            <a:spLocks noGrp="1"/>
          </p:cNvSpPr>
          <p:nvPr>
            <p:ph idx="1"/>
          </p:nvPr>
        </p:nvSpPr>
        <p:spPr>
          <a:xfrm>
            <a:off x="457200" y="1916113"/>
            <a:ext cx="8229600" cy="4210050"/>
          </a:xfrm>
        </p:spPr>
        <p:txBody>
          <a:bodyPr rtlCol="0">
            <a:normAutofit fontScale="70000" lnSpcReduction="20000"/>
          </a:bodyPr>
          <a:lstStyle/>
          <a:p>
            <a:pPr marL="514350" indent="-514350" eaLnBrk="1" fontAlgn="auto" hangingPunct="1">
              <a:spcAft>
                <a:spcPts val="0"/>
              </a:spcAft>
              <a:buFont typeface="Arial" pitchFamily="34" charset="0"/>
              <a:buAutoNum type="arabicParenR"/>
              <a:defRPr/>
            </a:pPr>
            <a:r>
              <a:rPr lang="ru-RU" b="1" dirty="0" smtClean="0"/>
              <a:t>правовое </a:t>
            </a:r>
            <a:r>
              <a:rPr lang="ru-RU" b="1" dirty="0"/>
              <a:t>информирование </a:t>
            </a:r>
            <a:r>
              <a:rPr lang="ru-RU" dirty="0"/>
              <a:t>– вид гарантированной государством юридической помощи, оказываемой неопределенному кругу лиц, путем предоставления информации по вопросам законодательства Республики Казахстан в устной, письменной формах, в форме электронного документа, удостоверенного электронной цифровой подписью, либо в виде визуального </a:t>
            </a:r>
            <a:r>
              <a:rPr lang="ru-RU" dirty="0" smtClean="0"/>
              <a:t>ознакомления;</a:t>
            </a:r>
          </a:p>
          <a:p>
            <a:pPr marL="514350" indent="-514350" eaLnBrk="1" fontAlgn="auto" hangingPunct="1">
              <a:spcAft>
                <a:spcPts val="0"/>
              </a:spcAft>
              <a:buFont typeface="Arial" pitchFamily="34" charset="0"/>
              <a:buAutoNum type="arabicParenR"/>
              <a:defRPr/>
            </a:pPr>
            <a:endParaRPr lang="ru-RU" dirty="0" smtClean="0"/>
          </a:p>
          <a:p>
            <a:pPr marL="514350" indent="-514350" eaLnBrk="1" fontAlgn="auto" hangingPunct="1">
              <a:spcAft>
                <a:spcPts val="0"/>
              </a:spcAft>
              <a:buFont typeface="Arial" pitchFamily="34" charset="0"/>
              <a:buAutoNum type="arabicParenR"/>
              <a:defRPr/>
            </a:pPr>
            <a:r>
              <a:rPr lang="ru-RU" b="1" dirty="0" smtClean="0"/>
              <a:t>правовое </a:t>
            </a:r>
            <a:r>
              <a:rPr lang="ru-RU" b="1" dirty="0"/>
              <a:t>консультирование</a:t>
            </a:r>
            <a:r>
              <a:rPr lang="ru-RU" dirty="0"/>
              <a:t> – вид гарантированной государством юридической помощи, оказываемой физическим и юридическим лицам, имеющим право на ее получение, в форме устных и письменных консультаций, в том числе касающихся вопроса составления заявлений, жалоб, ходатайств и других документов правового характера;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rtlCol="0">
            <a:noAutofit/>
          </a:bodyPr>
          <a:lstStyle/>
          <a:p>
            <a:pPr eaLnBrk="1" fontAlgn="auto" hangingPunct="1">
              <a:spcAft>
                <a:spcPts val="0"/>
              </a:spcAft>
              <a:defRPr/>
            </a:pPr>
            <a:r>
              <a:rPr lang="ru-RU" sz="3400" b="1" dirty="0"/>
              <a:t>Статья 7. Субъекты оказания </a:t>
            </a:r>
            <a:r>
              <a:rPr lang="ru-RU" sz="3400" b="1" dirty="0" smtClean="0"/>
              <a:t>ГГЮП</a:t>
            </a:r>
            <a:endParaRPr lang="ru-RU" sz="3400" b="1" dirty="0"/>
          </a:p>
        </p:txBody>
      </p:sp>
      <p:sp>
        <p:nvSpPr>
          <p:cNvPr id="24578" name="Объект 2"/>
          <p:cNvSpPr>
            <a:spLocks noGrp="1"/>
          </p:cNvSpPr>
          <p:nvPr>
            <p:ph idx="1"/>
          </p:nvPr>
        </p:nvSpPr>
        <p:spPr>
          <a:xfrm>
            <a:off x="457200" y="1700213"/>
            <a:ext cx="8229600" cy="4425950"/>
          </a:xfrm>
        </p:spPr>
        <p:txBody>
          <a:bodyPr/>
          <a:lstStyle/>
          <a:p>
            <a:pPr marL="0" indent="0" eaLnBrk="1" hangingPunct="1">
              <a:buFont typeface="Arial" charset="0"/>
              <a:buNone/>
            </a:pPr>
            <a:r>
              <a:rPr lang="ru-RU" sz="2200" smtClean="0"/>
              <a:t>Гарантированная государством юридическая помощь оказывается:</a:t>
            </a:r>
          </a:p>
          <a:p>
            <a:pPr marL="0" indent="0" eaLnBrk="1" hangingPunct="1">
              <a:buFont typeface="Arial" charset="0"/>
              <a:buNone/>
            </a:pPr>
            <a:r>
              <a:rPr lang="ru-RU" sz="2200" smtClean="0"/>
              <a:t>1)	</a:t>
            </a:r>
            <a:r>
              <a:rPr lang="ru-RU" sz="2200" b="1" smtClean="0"/>
              <a:t>государственными органами</a:t>
            </a:r>
            <a:r>
              <a:rPr lang="ru-RU" sz="2200" smtClean="0"/>
              <a:t> в пределах своей компетенции;</a:t>
            </a:r>
          </a:p>
          <a:p>
            <a:pPr marL="0" indent="0" eaLnBrk="1" hangingPunct="1">
              <a:buFont typeface="Arial" charset="0"/>
              <a:buNone/>
            </a:pPr>
            <a:r>
              <a:rPr lang="ru-RU" sz="2200" smtClean="0"/>
              <a:t>2)	</a:t>
            </a:r>
            <a:r>
              <a:rPr lang="ru-RU" sz="2200" b="1" smtClean="0"/>
              <a:t>адвокатами</a:t>
            </a:r>
            <a:r>
              <a:rPr lang="ru-RU" sz="2200" smtClean="0"/>
              <a:t> в случаях и порядке, установленных настоящим Законом, Законом Республики Казахстан «Об адвокатской деятельности» и иными законодательными актами Республики Казахстан;</a:t>
            </a:r>
          </a:p>
          <a:p>
            <a:pPr marL="0" indent="0" eaLnBrk="1" hangingPunct="1">
              <a:buFont typeface="Arial" charset="0"/>
              <a:buNone/>
            </a:pPr>
            <a:r>
              <a:rPr lang="ru-RU" sz="2200" smtClean="0"/>
              <a:t>3)	</a:t>
            </a:r>
            <a:r>
              <a:rPr lang="ru-RU" sz="2200" b="1" smtClean="0"/>
              <a:t>нотариусами </a:t>
            </a:r>
            <a:r>
              <a:rPr lang="ru-RU" sz="2200" smtClean="0"/>
              <a:t>в случаях и порядке, установленных Законом Республики Казахстан «О нотариате»;</a:t>
            </a:r>
          </a:p>
          <a:p>
            <a:pPr marL="0" indent="0" eaLnBrk="1" hangingPunct="1">
              <a:buFont typeface="Arial" charset="0"/>
              <a:buNone/>
            </a:pPr>
            <a:r>
              <a:rPr lang="ru-RU" sz="2200" smtClean="0"/>
              <a:t>4)	</a:t>
            </a:r>
            <a:r>
              <a:rPr lang="ru-RU" sz="2200" b="1" smtClean="0"/>
              <a:t>частными судебными исполнителями </a:t>
            </a:r>
            <a:r>
              <a:rPr lang="ru-RU" sz="2200" smtClean="0"/>
              <a:t>в случаях и порядке, установленных Законом Республики Казахстан «Об исполнительном производстве и статусе судебных исполнителей».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rtlCol="0">
            <a:normAutofit/>
          </a:bodyPr>
          <a:lstStyle/>
          <a:p>
            <a:pPr eaLnBrk="1" fontAlgn="auto" hangingPunct="1">
              <a:spcAft>
                <a:spcPts val="0"/>
              </a:spcAft>
              <a:defRPr/>
            </a:pPr>
            <a:r>
              <a:rPr lang="ru-RU" sz="3000" b="1" dirty="0"/>
              <a:t>Статья 8. </a:t>
            </a:r>
            <a:br>
              <a:rPr lang="ru-RU" sz="3000" b="1" dirty="0"/>
            </a:br>
            <a:r>
              <a:rPr lang="ru-RU" sz="3000" b="1" dirty="0"/>
              <a:t>Лица, имеющие право на получение ГГЮП</a:t>
            </a:r>
          </a:p>
        </p:txBody>
      </p:sp>
      <p:sp>
        <p:nvSpPr>
          <p:cNvPr id="25602" name="Объект 2"/>
          <p:cNvSpPr>
            <a:spLocks noGrp="1"/>
          </p:cNvSpPr>
          <p:nvPr>
            <p:ph idx="1"/>
          </p:nvPr>
        </p:nvSpPr>
        <p:spPr/>
        <p:txBody>
          <a:bodyPr/>
          <a:lstStyle/>
          <a:p>
            <a:pPr marL="0" indent="0" eaLnBrk="1" hangingPunct="1">
              <a:lnSpc>
                <a:spcPct val="80000"/>
              </a:lnSpc>
              <a:buFont typeface="Arial" charset="0"/>
              <a:buNone/>
            </a:pPr>
            <a:r>
              <a:rPr lang="ru-RU" sz="2200" smtClean="0"/>
              <a:t>1. Право на получение ГГЮП бесплатно в виде правового информирования имеют </a:t>
            </a:r>
            <a:r>
              <a:rPr lang="ru-RU" sz="2200" b="1" smtClean="0"/>
              <a:t>все физические и юридические лица.</a:t>
            </a:r>
          </a:p>
          <a:p>
            <a:pPr marL="0" indent="0" eaLnBrk="1" hangingPunct="1">
              <a:lnSpc>
                <a:spcPct val="80000"/>
              </a:lnSpc>
              <a:buFont typeface="Arial" charset="0"/>
              <a:buNone/>
            </a:pPr>
            <a:r>
              <a:rPr lang="ru-RU" sz="2200" smtClean="0"/>
              <a:t>2. ГГЮП, предусмотренная подпунктами 2) и 3) статьи 6 настоящего Закона оказывается лицам, имеющим право на получение бесплатной ГГЮП, в случаях и порядке, установленных </a:t>
            </a:r>
          </a:p>
          <a:p>
            <a:pPr marL="0" indent="0" eaLnBrk="1" hangingPunct="1">
              <a:lnSpc>
                <a:spcPct val="80000"/>
              </a:lnSpc>
              <a:buFont typeface="Wingdings" pitchFamily="2" charset="2"/>
              <a:buChar char="Ø"/>
            </a:pPr>
            <a:r>
              <a:rPr lang="ru-RU" sz="2200" smtClean="0"/>
              <a:t>законодательством Республики Казахстан об административных правонарушениях,</a:t>
            </a:r>
          </a:p>
          <a:p>
            <a:pPr marL="0" indent="0" eaLnBrk="1" hangingPunct="1">
              <a:lnSpc>
                <a:spcPct val="80000"/>
              </a:lnSpc>
              <a:buFont typeface="Wingdings" pitchFamily="2" charset="2"/>
              <a:buChar char="Ø"/>
            </a:pPr>
            <a:r>
              <a:rPr lang="ru-RU" sz="2200" smtClean="0"/>
              <a:t>уголовно-процессуальным, </a:t>
            </a:r>
          </a:p>
          <a:p>
            <a:pPr marL="0" indent="0" eaLnBrk="1" hangingPunct="1">
              <a:lnSpc>
                <a:spcPct val="80000"/>
              </a:lnSpc>
              <a:buFont typeface="Wingdings" pitchFamily="2" charset="2"/>
              <a:buChar char="Ø"/>
            </a:pPr>
            <a:r>
              <a:rPr lang="ru-RU" sz="2200" smtClean="0"/>
              <a:t>гражданским процессуальным законодательством Республики Казахстан и </a:t>
            </a:r>
          </a:p>
          <a:p>
            <a:pPr marL="0" indent="0" eaLnBrk="1" hangingPunct="1">
              <a:lnSpc>
                <a:spcPct val="80000"/>
              </a:lnSpc>
              <a:buFont typeface="Wingdings" pitchFamily="2" charset="2"/>
              <a:buChar char="Ø"/>
            </a:pPr>
            <a:r>
              <a:rPr lang="ru-RU" sz="2200" smtClean="0"/>
              <a:t>Законом РК «Об адвокатской деятельности».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37"/>
          </a:xfrm>
          <a:solidFill>
            <a:schemeClr val="accent4">
              <a:lumMod val="40000"/>
              <a:lumOff val="60000"/>
            </a:schemeClr>
          </a:solidFill>
        </p:spPr>
        <p:txBody>
          <a:bodyPr rtlCol="0">
            <a:noAutofit/>
          </a:bodyPr>
          <a:lstStyle/>
          <a:p>
            <a:pPr eaLnBrk="1" fontAlgn="auto" hangingPunct="1">
              <a:spcAft>
                <a:spcPts val="0"/>
              </a:spcAft>
              <a:defRPr/>
            </a:pPr>
            <a:r>
              <a:rPr lang="ru-RU" sz="3000" b="1" dirty="0"/>
              <a:t>Статья 8. </a:t>
            </a:r>
            <a:r>
              <a:rPr lang="ru-RU" sz="3000" b="1" dirty="0" smtClean="0"/>
              <a:t/>
            </a:r>
            <a:br>
              <a:rPr lang="ru-RU" sz="3000" b="1" dirty="0" smtClean="0"/>
            </a:br>
            <a:r>
              <a:rPr lang="ru-RU" sz="3000" b="1" dirty="0" smtClean="0"/>
              <a:t>Лица</a:t>
            </a:r>
            <a:r>
              <a:rPr lang="ru-RU" sz="3000" b="1" dirty="0"/>
              <a:t>, имеющие право на получение </a:t>
            </a:r>
            <a:r>
              <a:rPr lang="ru-RU" sz="3000" b="1" dirty="0" smtClean="0"/>
              <a:t>ГГЮП</a:t>
            </a:r>
            <a:endParaRPr lang="ru-RU" sz="3000" b="1" dirty="0"/>
          </a:p>
        </p:txBody>
      </p:sp>
      <p:sp>
        <p:nvSpPr>
          <p:cNvPr id="3" name="Объект 2"/>
          <p:cNvSpPr>
            <a:spLocks noGrp="1"/>
          </p:cNvSpPr>
          <p:nvPr>
            <p:ph idx="1"/>
          </p:nvPr>
        </p:nvSpPr>
        <p:spPr>
          <a:xfrm>
            <a:off x="468313" y="1628775"/>
            <a:ext cx="8229600" cy="4525963"/>
          </a:xfrm>
        </p:spPr>
        <p:txBody>
          <a:bodyPr rtlCol="0">
            <a:normAutofit fontScale="92500"/>
          </a:bodyPr>
          <a:lstStyle/>
          <a:p>
            <a:pPr marL="0" indent="0" eaLnBrk="1" fontAlgn="auto" hangingPunct="1">
              <a:spcAft>
                <a:spcPts val="0"/>
              </a:spcAft>
              <a:buFont typeface="Arial" pitchFamily="34" charset="0"/>
              <a:buNone/>
              <a:defRPr/>
            </a:pPr>
            <a:r>
              <a:rPr lang="ru-RU" dirty="0"/>
              <a:t>3. Лица, указанные в пунктах 1 и 2 настоящей статьи </a:t>
            </a:r>
            <a:r>
              <a:rPr lang="ru-RU" i="1" dirty="0"/>
              <a:t>(правовое </a:t>
            </a:r>
            <a:r>
              <a:rPr lang="ru-RU" i="1" dirty="0" smtClean="0"/>
              <a:t>информирование и правовое консультирование), </a:t>
            </a:r>
            <a:r>
              <a:rPr lang="ru-RU" dirty="0"/>
              <a:t>вправе получить </a:t>
            </a:r>
            <a:r>
              <a:rPr lang="ru-RU" dirty="0" smtClean="0"/>
              <a:t>ГГЮП на </a:t>
            </a:r>
            <a:r>
              <a:rPr lang="ru-RU" dirty="0"/>
              <a:t>территории Республики Казахстан </a:t>
            </a:r>
            <a:r>
              <a:rPr lang="ru-RU" b="1" dirty="0"/>
              <a:t>независимо от места жительства и места нахождения.</a:t>
            </a:r>
          </a:p>
          <a:p>
            <a:pPr marL="0" indent="0" eaLnBrk="1" fontAlgn="auto" hangingPunct="1">
              <a:spcAft>
                <a:spcPts val="0"/>
              </a:spcAft>
              <a:buFont typeface="Arial" pitchFamily="34" charset="0"/>
              <a:buNone/>
              <a:defRPr/>
            </a:pPr>
            <a:r>
              <a:rPr lang="ru-RU" dirty="0"/>
              <a:t>4. В интересах лица, нуждающегося в </a:t>
            </a:r>
            <a:r>
              <a:rPr lang="ru-RU" dirty="0" smtClean="0"/>
              <a:t>ГГЮП, </a:t>
            </a:r>
            <a:r>
              <a:rPr lang="ru-RU" dirty="0"/>
              <a:t>с ходатайством может обратиться </a:t>
            </a:r>
            <a:r>
              <a:rPr lang="ru-RU" b="1" dirty="0"/>
              <a:t>его представитель </a:t>
            </a:r>
            <a:r>
              <a:rPr lang="ru-RU" dirty="0"/>
              <a:t>в порядке, установленном законом.</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rtlCol="0">
            <a:noAutofit/>
          </a:bodyPr>
          <a:lstStyle/>
          <a:p>
            <a:pPr eaLnBrk="1" fontAlgn="auto" hangingPunct="1">
              <a:spcAft>
                <a:spcPts val="0"/>
              </a:spcAft>
              <a:defRPr/>
            </a:pPr>
            <a:r>
              <a:rPr lang="ru-RU" sz="2800" b="1" dirty="0"/>
              <a:t>Статья 9. </a:t>
            </a:r>
            <a:r>
              <a:rPr lang="ru-RU" sz="2800" b="1" dirty="0" smtClean="0"/>
              <a:t/>
            </a:r>
            <a:br>
              <a:rPr lang="ru-RU" sz="2800" b="1" dirty="0" smtClean="0"/>
            </a:br>
            <a:r>
              <a:rPr lang="ru-RU" sz="2800" b="1" dirty="0" smtClean="0"/>
              <a:t>Права </a:t>
            </a:r>
            <a:r>
              <a:rPr lang="ru-RU" sz="2800" b="1" dirty="0"/>
              <a:t>и обязанности </a:t>
            </a:r>
            <a:r>
              <a:rPr lang="ru-RU" sz="2800" b="1" dirty="0" smtClean="0"/>
              <a:t>лица, нуждающегося в ГГЮП</a:t>
            </a:r>
            <a:endParaRPr lang="ru-RU" sz="2800" b="1" dirty="0"/>
          </a:p>
        </p:txBody>
      </p:sp>
      <p:sp>
        <p:nvSpPr>
          <p:cNvPr id="3" name="Объект 2"/>
          <p:cNvSpPr>
            <a:spLocks noGrp="1"/>
          </p:cNvSpPr>
          <p:nvPr>
            <p:ph idx="1"/>
          </p:nvPr>
        </p:nvSpPr>
        <p:spPr/>
        <p:txBody>
          <a:bodyPr rtlCol="0">
            <a:normAutofit fontScale="70000" lnSpcReduction="20000"/>
          </a:bodyPr>
          <a:lstStyle/>
          <a:p>
            <a:pPr marL="514350" indent="-514350" eaLnBrk="1" fontAlgn="auto" hangingPunct="1">
              <a:spcAft>
                <a:spcPts val="0"/>
              </a:spcAft>
              <a:buFont typeface="Arial" pitchFamily="34" charset="0"/>
              <a:buAutoNum type="arabicPeriod"/>
              <a:defRPr/>
            </a:pPr>
            <a:r>
              <a:rPr lang="ru-RU" b="1" dirty="0" smtClean="0"/>
              <a:t>Лицо</a:t>
            </a:r>
            <a:r>
              <a:rPr lang="ru-RU" b="1" dirty="0"/>
              <a:t>, нуждающееся в </a:t>
            </a:r>
            <a:r>
              <a:rPr lang="ru-RU" b="1" dirty="0" smtClean="0"/>
              <a:t>ГГЮП, </a:t>
            </a:r>
            <a:r>
              <a:rPr lang="ru-RU" b="1" dirty="0"/>
              <a:t>имеет </a:t>
            </a:r>
            <a:r>
              <a:rPr lang="ru-RU" b="1" dirty="0" smtClean="0"/>
              <a:t>право:</a:t>
            </a:r>
          </a:p>
          <a:p>
            <a:pPr marL="0" indent="0" eaLnBrk="1" fontAlgn="auto" hangingPunct="1">
              <a:spcAft>
                <a:spcPts val="0"/>
              </a:spcAft>
              <a:buFont typeface="Arial" pitchFamily="34" charset="0"/>
              <a:buNone/>
              <a:defRPr/>
            </a:pPr>
            <a:r>
              <a:rPr lang="ru-RU" dirty="0" smtClean="0"/>
              <a:t>	1)	равного </a:t>
            </a:r>
            <a:r>
              <a:rPr lang="ru-RU" dirty="0"/>
              <a:t>доступа к </a:t>
            </a:r>
            <a:r>
              <a:rPr lang="ru-RU" dirty="0" smtClean="0"/>
              <a:t>ГГЮП;</a:t>
            </a:r>
          </a:p>
          <a:p>
            <a:pPr marL="0" indent="0" eaLnBrk="1" fontAlgn="auto" hangingPunct="1">
              <a:spcAft>
                <a:spcPts val="0"/>
              </a:spcAft>
              <a:buFont typeface="Arial" pitchFamily="34" charset="0"/>
              <a:buNone/>
              <a:defRPr/>
            </a:pPr>
            <a:r>
              <a:rPr lang="ru-RU" dirty="0" smtClean="0"/>
              <a:t>	2)	получить </a:t>
            </a:r>
            <a:r>
              <a:rPr lang="ru-RU" dirty="0"/>
              <a:t>информацию о своих правах, обязанностях и условиях оказания </a:t>
            </a:r>
            <a:r>
              <a:rPr lang="ru-RU" dirty="0" smtClean="0"/>
              <a:t>ГГЮП; </a:t>
            </a:r>
          </a:p>
          <a:p>
            <a:pPr marL="0" indent="0" eaLnBrk="1" fontAlgn="auto" hangingPunct="1">
              <a:spcAft>
                <a:spcPts val="0"/>
              </a:spcAft>
              <a:buFont typeface="Arial" pitchFamily="34" charset="0"/>
              <a:buNone/>
              <a:defRPr/>
            </a:pPr>
            <a:r>
              <a:rPr lang="ru-RU" dirty="0" smtClean="0"/>
              <a:t>	3)	обратиться </a:t>
            </a:r>
            <a:r>
              <a:rPr lang="ru-RU" dirty="0"/>
              <a:t>за оказанием бесплатной юридической помощи к субъектам оказания </a:t>
            </a:r>
            <a:r>
              <a:rPr lang="ru-RU" dirty="0" smtClean="0"/>
              <a:t>ГГЮП;</a:t>
            </a:r>
          </a:p>
          <a:p>
            <a:pPr marL="0" indent="0" eaLnBrk="1" fontAlgn="auto" hangingPunct="1">
              <a:spcAft>
                <a:spcPts val="0"/>
              </a:spcAft>
              <a:buFont typeface="Arial" pitchFamily="34" charset="0"/>
              <a:buNone/>
              <a:defRPr/>
            </a:pPr>
            <a:r>
              <a:rPr lang="ru-RU" dirty="0" smtClean="0"/>
              <a:t>	4)	получить </a:t>
            </a:r>
            <a:r>
              <a:rPr lang="ru-RU" dirty="0"/>
              <a:t>ГГЮП или отказаться от ее получения в порядке, предусмотренном законодательством Республики </a:t>
            </a:r>
            <a:r>
              <a:rPr lang="ru-RU" dirty="0" smtClean="0"/>
              <a:t>Казахстан;</a:t>
            </a:r>
          </a:p>
          <a:p>
            <a:pPr marL="0" indent="0" eaLnBrk="1" fontAlgn="auto" hangingPunct="1">
              <a:spcAft>
                <a:spcPts val="0"/>
              </a:spcAft>
              <a:buFont typeface="Arial" pitchFamily="34" charset="0"/>
              <a:buNone/>
              <a:defRPr/>
            </a:pPr>
            <a:r>
              <a:rPr lang="ru-RU" dirty="0" smtClean="0"/>
              <a:t>	5)	обжаловать </a:t>
            </a:r>
            <a:r>
              <a:rPr lang="ru-RU" dirty="0"/>
              <a:t>действия либо бездействие субъектов, оказывающих ГГЮП, в порядке, предусмотренном законодательством Республики </a:t>
            </a:r>
            <a:r>
              <a:rPr lang="ru-RU" dirty="0" smtClean="0"/>
              <a:t>Казахстан;</a:t>
            </a:r>
          </a:p>
          <a:p>
            <a:pPr marL="0" indent="0" eaLnBrk="1" fontAlgn="auto" hangingPunct="1">
              <a:spcAft>
                <a:spcPts val="0"/>
              </a:spcAft>
              <a:buFont typeface="Arial" pitchFamily="34" charset="0"/>
              <a:buNone/>
              <a:defRPr/>
            </a:pPr>
            <a:r>
              <a:rPr lang="ru-RU" dirty="0" smtClean="0"/>
              <a:t>	6)	на </a:t>
            </a:r>
            <a:r>
              <a:rPr lang="ru-RU" dirty="0"/>
              <a:t>конфиденциальность вопроса, по которому оказана ГГЮП. </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r>
              <a:rPr lang="ru-RU" sz="2800" b="1" smtClean="0"/>
              <a:t>Статья 9. </a:t>
            </a:r>
            <a:br>
              <a:rPr lang="ru-RU" sz="2800" b="1" smtClean="0"/>
            </a:br>
            <a:r>
              <a:rPr lang="ru-RU" sz="2800" b="1" smtClean="0"/>
              <a:t>Права и обязанности лица, нуждающегося в ГГЮП</a:t>
            </a:r>
          </a:p>
        </p:txBody>
      </p:sp>
      <p:sp>
        <p:nvSpPr>
          <p:cNvPr id="3" name="Объект 2"/>
          <p:cNvSpPr>
            <a:spLocks noGrp="1"/>
          </p:cNvSpPr>
          <p:nvPr>
            <p:ph idx="1"/>
          </p:nvPr>
        </p:nvSpPr>
        <p:spPr/>
        <p:txBody>
          <a:bodyPr rtlCol="0">
            <a:normAutofit fontScale="85000" lnSpcReduction="10000"/>
          </a:bodyPr>
          <a:lstStyle/>
          <a:p>
            <a:pPr marL="0" indent="0" eaLnBrk="1" fontAlgn="auto" hangingPunct="1">
              <a:spcAft>
                <a:spcPts val="0"/>
              </a:spcAft>
              <a:buFont typeface="Arial" pitchFamily="34" charset="0"/>
              <a:buNone/>
              <a:defRPr/>
            </a:pPr>
            <a:r>
              <a:rPr lang="ru-RU" dirty="0" smtClean="0"/>
              <a:t>2</a:t>
            </a:r>
            <a:r>
              <a:rPr lang="ru-RU" dirty="0"/>
              <a:t>. Лицо, обратившееся с ходатайством об оказании ему </a:t>
            </a:r>
            <a:r>
              <a:rPr lang="ru-RU" dirty="0" smtClean="0"/>
              <a:t>ГГЮП, </a:t>
            </a:r>
            <a:r>
              <a:rPr lang="ru-RU" dirty="0"/>
              <a:t>предусмотренной подпунктами 2) и 3) статьи 6 настоящего Закона, обязано:</a:t>
            </a:r>
          </a:p>
          <a:p>
            <a:pPr marL="0" indent="0" eaLnBrk="1" fontAlgn="auto" hangingPunct="1">
              <a:spcAft>
                <a:spcPts val="0"/>
              </a:spcAft>
              <a:buFont typeface="Arial" pitchFamily="34" charset="0"/>
              <a:buNone/>
              <a:defRPr/>
            </a:pPr>
            <a:r>
              <a:rPr lang="ru-RU" dirty="0" smtClean="0"/>
              <a:t>1)	представить </a:t>
            </a:r>
            <a:r>
              <a:rPr lang="ru-RU" dirty="0"/>
              <a:t>документы, подтверждающие его право на получение ГГЮП, перечень которых утверждается Правительством Республики Казахстан;</a:t>
            </a:r>
          </a:p>
          <a:p>
            <a:pPr marL="0" indent="0" eaLnBrk="1" fontAlgn="auto" hangingPunct="1">
              <a:spcAft>
                <a:spcPts val="0"/>
              </a:spcAft>
              <a:buFont typeface="Arial" pitchFamily="34" charset="0"/>
              <a:buNone/>
              <a:defRPr/>
            </a:pPr>
            <a:r>
              <a:rPr lang="ru-RU" dirty="0" smtClean="0"/>
              <a:t>2)	своевременно </a:t>
            </a:r>
            <a:r>
              <a:rPr lang="ru-RU" dirty="0"/>
              <a:t>извещать об изменении обстоятельств, влияющих на условия оказания ГГЮП;</a:t>
            </a:r>
          </a:p>
          <a:p>
            <a:pPr marL="0" indent="0" eaLnBrk="1" fontAlgn="auto" hangingPunct="1">
              <a:spcAft>
                <a:spcPts val="0"/>
              </a:spcAft>
              <a:buFont typeface="Arial" pitchFamily="34" charset="0"/>
              <a:buNone/>
              <a:defRPr/>
            </a:pPr>
            <a:r>
              <a:rPr lang="ru-RU" dirty="0" smtClean="0"/>
              <a:t>3)	обеспечить </a:t>
            </a:r>
            <a:r>
              <a:rPr lang="ru-RU" dirty="0"/>
              <a:t>достоверность информации, на которой основана необходимость оказания ГГЮП.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kk-KZ" sz="4000" b="1" smtClean="0"/>
              <a:t>Минимальные социальные стандарты</a:t>
            </a:r>
            <a:endParaRPr lang="ru-RU" sz="4000" b="1" smtClean="0"/>
          </a:p>
        </p:txBody>
      </p:sp>
      <p:sp>
        <p:nvSpPr>
          <p:cNvPr id="29698" name="Rectangle 3"/>
          <p:cNvSpPr>
            <a:spLocks noGrp="1"/>
          </p:cNvSpPr>
          <p:nvPr>
            <p:ph type="body" idx="1"/>
          </p:nvPr>
        </p:nvSpPr>
        <p:spPr/>
        <p:txBody>
          <a:bodyPr/>
          <a:lstStyle/>
          <a:p>
            <a:pPr algn="just">
              <a:lnSpc>
                <a:spcPct val="90000"/>
              </a:lnSpc>
            </a:pPr>
            <a:r>
              <a:rPr lang="ru-RU" sz="2800" b="1" smtClean="0"/>
              <a:t>Приказом и.о. Министра юстиции Республики Казахстан от 30 июля 2015 года № 427.</a:t>
            </a:r>
            <a:r>
              <a:rPr lang="ru-RU" sz="2800" smtClean="0"/>
              <a:t> (Зарегистрирован в Министерстве юстиции Республики Казахстан 21 августа 2015 года № 11920) </a:t>
            </a:r>
            <a:r>
              <a:rPr lang="ru-RU" sz="2800" b="1" smtClean="0"/>
              <a:t>«Об утверждении минимальных социальных стандартов в сфере оказания гарантированной государством юридической помощи»</a:t>
            </a:r>
            <a:r>
              <a:rPr lang="ru-RU" sz="2800" smtClean="0"/>
              <a:t> утверждены нормы и нормативы для каждого вида минимального социального стандарта в сфере оказания гарантированной государством юридической помощи.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ru-RU" sz="4000" b="1" smtClean="0"/>
              <a:t>Нормы и нормативы МСС</a:t>
            </a:r>
            <a:r>
              <a:rPr lang="kk-KZ" sz="4000" b="1" smtClean="0"/>
              <a:t/>
            </a:r>
            <a:br>
              <a:rPr lang="kk-KZ" sz="4000" b="1" smtClean="0"/>
            </a:br>
            <a:r>
              <a:rPr lang="kk-KZ" sz="4000" b="1" smtClean="0"/>
              <a:t>«Правовое консультирование</a:t>
            </a:r>
            <a:r>
              <a:rPr lang="ru-RU" sz="4000" b="1" smtClean="0"/>
              <a:t>»</a:t>
            </a:r>
          </a:p>
        </p:txBody>
      </p:sp>
      <p:sp>
        <p:nvSpPr>
          <p:cNvPr id="30722" name="Rectangle 3"/>
          <p:cNvSpPr>
            <a:spLocks noGrp="1"/>
          </p:cNvSpPr>
          <p:nvPr>
            <p:ph type="body" idx="1"/>
          </p:nvPr>
        </p:nvSpPr>
        <p:spPr/>
        <p:txBody>
          <a:bodyPr/>
          <a:lstStyle/>
          <a:p>
            <a:pPr>
              <a:lnSpc>
                <a:spcPct val="80000"/>
              </a:lnSpc>
              <a:buFont typeface="Arial" charset="0"/>
              <a:buNone/>
            </a:pPr>
            <a:r>
              <a:rPr lang="ru-RU" sz="1800" smtClean="0"/>
              <a:t>1.	Оказание в форме устных и письменных консультаций, в том числе касающихся вопроса составления заявлений, жалоб, ходатайств и других документов правового характера;</a:t>
            </a:r>
          </a:p>
          <a:p>
            <a:pPr>
              <a:lnSpc>
                <a:spcPct val="80000"/>
              </a:lnSpc>
              <a:buFont typeface="Arial" charset="0"/>
              <a:buNone/>
            </a:pPr>
            <a:r>
              <a:rPr lang="ru-RU" sz="1800" smtClean="0"/>
              <a:t>2.	Соответствие оплаты юридической помощи за устные и письменные консультации, составления заявлений, жалоб, ходатайств и других документов правового характера за один час по ставке из расчета 1/21 минимального размера месячной заработной платы, устанавливаемого законодательством Республики Казахстан;</a:t>
            </a:r>
          </a:p>
          <a:p>
            <a:pPr>
              <a:lnSpc>
                <a:spcPct val="80000"/>
              </a:lnSpc>
              <a:buFont typeface="Arial" charset="0"/>
              <a:buNone/>
            </a:pPr>
            <a:r>
              <a:rPr lang="ru-RU" sz="1800" smtClean="0"/>
              <a:t>3.	</a:t>
            </a:r>
            <a:r>
              <a:rPr lang="kk-KZ" sz="1800" smtClean="0"/>
              <a:t>В</a:t>
            </a:r>
            <a:r>
              <a:rPr lang="ru-RU" sz="1800" smtClean="0"/>
              <a:t> оказании гарантированной государством юридической помощи в виде правового консультирования отказывается при наличии одного из следующих условий:</a:t>
            </a:r>
          </a:p>
          <a:p>
            <a:pPr>
              <a:lnSpc>
                <a:spcPct val="80000"/>
              </a:lnSpc>
              <a:buFont typeface="Arial" charset="0"/>
              <a:buNone/>
            </a:pPr>
            <a:r>
              <a:rPr lang="ru-RU" sz="1800" smtClean="0"/>
              <a:t>	1)	заявитель не относится к категории лиц, имеющих право на получение гарантированной государством юридической помощи, предусмотренных </a:t>
            </a:r>
            <a:r>
              <a:rPr lang="ru-RU" sz="1800" smtClean="0">
                <a:hlinkClick r:id="rId2"/>
              </a:rPr>
              <a:t>пунктом 2</a:t>
            </a:r>
            <a:r>
              <a:rPr lang="ru-RU" sz="1800" smtClean="0"/>
              <a:t> статьи 8 Закона Республики Казахстан «О гарантированной государством юридической помощи»;</a:t>
            </a:r>
            <a:br>
              <a:rPr lang="ru-RU" sz="1800" smtClean="0"/>
            </a:br>
            <a:r>
              <a:rPr lang="ru-RU" sz="1800" smtClean="0"/>
              <a:t>2)	обращение заявителя не имеет правового характера;</a:t>
            </a:r>
          </a:p>
          <a:p>
            <a:pPr>
              <a:lnSpc>
                <a:spcPct val="80000"/>
              </a:lnSpc>
              <a:buFont typeface="Arial" charset="0"/>
              <a:buNone/>
            </a:pPr>
            <a:r>
              <a:rPr lang="ru-RU" sz="1800" smtClean="0"/>
              <a:t>4.	</a:t>
            </a:r>
            <a:r>
              <a:rPr lang="kk-KZ" sz="1800" smtClean="0"/>
              <a:t>О</a:t>
            </a:r>
            <a:r>
              <a:rPr lang="ru-RU" sz="1800" smtClean="0"/>
              <a:t>тказ в оказании гарантированной государством юридической помощи в виде правового консультирования должен быть мотивированным и может быть обжалован в вышестоящий орган, прокуратуру либо суд.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ru-RU" sz="3000" b="1" smtClean="0"/>
              <a:t>Нормы и нормативы МСС</a:t>
            </a:r>
            <a:br>
              <a:rPr lang="ru-RU" sz="3000" b="1" smtClean="0"/>
            </a:br>
            <a:r>
              <a:rPr lang="kk-KZ" sz="3000" b="1" smtClean="0"/>
              <a:t>«</a:t>
            </a:r>
            <a:r>
              <a:rPr lang="ru-RU" sz="3000" b="1" smtClean="0"/>
              <a:t>Защита и представительство адвокатами интересов физических лиц»</a:t>
            </a:r>
          </a:p>
        </p:txBody>
      </p:sp>
      <p:sp>
        <p:nvSpPr>
          <p:cNvPr id="31746" name="Rectangle 3"/>
          <p:cNvSpPr>
            <a:spLocks noGrp="1"/>
          </p:cNvSpPr>
          <p:nvPr>
            <p:ph type="body" idx="1"/>
          </p:nvPr>
        </p:nvSpPr>
        <p:spPr/>
        <p:txBody>
          <a:bodyPr/>
          <a:lstStyle/>
          <a:p>
            <a:pPr>
              <a:lnSpc>
                <a:spcPct val="80000"/>
              </a:lnSpc>
              <a:buFont typeface="Arial" charset="0"/>
              <a:buNone/>
            </a:pPr>
            <a:r>
              <a:rPr lang="ru-RU" sz="1800" smtClean="0"/>
              <a:t>1.	Защита и представительство адвокатами интересов физических лиц оказывается согласно требованиям </a:t>
            </a:r>
            <a:r>
              <a:rPr lang="ru-RU" sz="1800" smtClean="0">
                <a:hlinkClick r:id="rId2"/>
              </a:rPr>
              <a:t>УПК РК</a:t>
            </a:r>
            <a:r>
              <a:rPr lang="ru-RU" sz="1800" smtClean="0"/>
              <a:t>, </a:t>
            </a:r>
            <a:r>
              <a:rPr lang="ru-RU" sz="1800" smtClean="0">
                <a:hlinkClick r:id="rId3"/>
              </a:rPr>
              <a:t>ГПК РК</a:t>
            </a:r>
            <a:r>
              <a:rPr lang="ru-RU" sz="1800" smtClean="0"/>
              <a:t>, </a:t>
            </a:r>
            <a:r>
              <a:rPr lang="ru-RU" sz="1800" smtClean="0">
                <a:hlinkClick r:id="rId4"/>
              </a:rPr>
              <a:t>КоАП РК</a:t>
            </a:r>
            <a:r>
              <a:rPr lang="ru-RU" sz="1800" smtClean="0"/>
              <a:t>; </a:t>
            </a:r>
          </a:p>
          <a:p>
            <a:pPr>
              <a:lnSpc>
                <a:spcPct val="80000"/>
              </a:lnSpc>
              <a:buFont typeface="Arial" charset="0"/>
              <a:buNone/>
            </a:pPr>
            <a:r>
              <a:rPr lang="ru-RU" sz="1800" smtClean="0"/>
              <a:t>2.	Соответствие оплаты юридической помощи по часовой ставке, исчисляемой в размере:</a:t>
            </a:r>
          </a:p>
          <a:p>
            <a:pPr>
              <a:lnSpc>
                <a:spcPct val="80000"/>
              </a:lnSpc>
              <a:buFont typeface="Arial" charset="0"/>
              <a:buNone/>
            </a:pPr>
            <a:r>
              <a:rPr lang="ru-RU" sz="1800" smtClean="0"/>
              <a:t>	1)	1/21 МРЗП (1 088,53 тенге), при участии: </a:t>
            </a:r>
          </a:p>
          <a:p>
            <a:pPr lvl="1">
              <a:lnSpc>
                <a:spcPct val="80000"/>
              </a:lnSpc>
            </a:pPr>
            <a:r>
              <a:rPr lang="ru-RU" sz="1600" smtClean="0"/>
              <a:t>на стадиях досудебного производства, следствия, дознания и в судебных разбирательствах в качестве защитников лиц, подозреваемых, обвиняемых, подсудимых, осужденных, оправданных в совершении преступлений небольшой и средней тяжести, а также в качестве и представителей лиц, потерпевших вследствие указанных преступлений;</a:t>
            </a:r>
          </a:p>
          <a:p>
            <a:pPr lvl="1">
              <a:lnSpc>
                <a:spcPct val="80000"/>
              </a:lnSpc>
            </a:pPr>
            <a:r>
              <a:rPr lang="ru-RU" sz="1600" smtClean="0"/>
              <a:t>по гражданским делам в качестве представителей лиц, перечисленных в пункте 1 статьи 114 и статье 304 ГПК РК;</a:t>
            </a:r>
          </a:p>
          <a:p>
            <a:pPr lvl="1">
              <a:lnSpc>
                <a:spcPct val="80000"/>
              </a:lnSpc>
            </a:pPr>
            <a:r>
              <a:rPr lang="ru-RU" sz="1600" smtClean="0"/>
              <a:t>по делам об административных правонарушениях с момента административного задержания лица, привлекаемого к административной ответственности, или составления протокола об административном правонарушении;</a:t>
            </a:r>
          </a:p>
          <a:p>
            <a:pPr lvl="1">
              <a:lnSpc>
                <a:spcPct val="80000"/>
              </a:lnSpc>
            </a:pPr>
            <a:r>
              <a:rPr lang="ru-RU" sz="1600" smtClean="0"/>
              <a:t>при оказании юридической помощи в виде правового консультирования лицам, перечисленным в</a:t>
            </a:r>
            <a:r>
              <a:rPr lang="ru-RU" sz="1800" smtClean="0"/>
              <a:t>  </a:t>
            </a:r>
            <a:r>
              <a:rPr lang="ru-RU" sz="1800" smtClean="0">
                <a:hlinkClick r:id="rId5"/>
              </a:rPr>
              <a:t>пункте 1</a:t>
            </a:r>
            <a:r>
              <a:rPr lang="ru-RU" sz="1800" smtClean="0"/>
              <a:t> статьи</a:t>
            </a:r>
            <a:r>
              <a:rPr lang="ru-RU" sz="1600" smtClean="0"/>
              <a:t> 6 Закона Республики Казахстан «Об адвокатской деятельности»;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r>
              <a:rPr lang="ru-RU" smtClean="0">
                <a:latin typeface="Arial" charset="0"/>
              </a:rPr>
              <a:t>План лекции</a:t>
            </a:r>
          </a:p>
        </p:txBody>
      </p:sp>
      <p:sp>
        <p:nvSpPr>
          <p:cNvPr id="14338" name="Rectangle 3"/>
          <p:cNvSpPr>
            <a:spLocks noGrp="1"/>
          </p:cNvSpPr>
          <p:nvPr>
            <p:ph type="body" idx="1"/>
          </p:nvPr>
        </p:nvSpPr>
        <p:spPr/>
        <p:txBody>
          <a:bodyPr/>
          <a:lstStyle/>
          <a:p>
            <a:pPr marL="609600" indent="-609600">
              <a:lnSpc>
                <a:spcPct val="90000"/>
              </a:lnSpc>
              <a:buFont typeface="Arial" charset="0"/>
              <a:buAutoNum type="arabicPeriod"/>
            </a:pPr>
            <a:r>
              <a:rPr lang="ru-RU" sz="2800" smtClean="0"/>
              <a:t>Правовая основа ГГЮП</a:t>
            </a:r>
          </a:p>
          <a:p>
            <a:pPr marL="609600" indent="-609600">
              <a:lnSpc>
                <a:spcPct val="90000"/>
              </a:lnSpc>
              <a:buFont typeface="Arial" charset="0"/>
              <a:buAutoNum type="arabicPeriod"/>
            </a:pPr>
            <a:r>
              <a:rPr lang="ru-RU" sz="2800" smtClean="0"/>
              <a:t>Законодательство о минимальных стандартах</a:t>
            </a:r>
          </a:p>
          <a:p>
            <a:pPr marL="609600" indent="-609600">
              <a:lnSpc>
                <a:spcPct val="90000"/>
              </a:lnSpc>
              <a:buFont typeface="Arial" charset="0"/>
              <a:buAutoNum type="arabicPeriod"/>
            </a:pPr>
            <a:r>
              <a:rPr lang="ru-RU" sz="2800" smtClean="0"/>
              <a:t>Критерии качества ЮП</a:t>
            </a:r>
          </a:p>
          <a:p>
            <a:pPr marL="609600" indent="-609600">
              <a:lnSpc>
                <a:spcPct val="90000"/>
              </a:lnSpc>
              <a:buFont typeface="Arial" charset="0"/>
              <a:buAutoNum type="arabicPeriod"/>
            </a:pPr>
            <a:r>
              <a:rPr lang="ru-RU" sz="2800" smtClean="0"/>
              <a:t>Порядок оказания</a:t>
            </a:r>
          </a:p>
          <a:p>
            <a:pPr marL="609600" indent="-609600">
              <a:lnSpc>
                <a:spcPct val="90000"/>
              </a:lnSpc>
              <a:buFont typeface="Arial" charset="0"/>
              <a:buAutoNum type="arabicPeriod"/>
            </a:pPr>
            <a:r>
              <a:rPr lang="ru-RU" sz="2800" smtClean="0"/>
              <a:t>Изменения в Правилах и Размерах оплаты</a:t>
            </a:r>
          </a:p>
          <a:p>
            <a:pPr marL="609600" indent="-609600">
              <a:lnSpc>
                <a:spcPct val="90000"/>
              </a:lnSpc>
              <a:buFont typeface="Arial" charset="0"/>
              <a:buAutoNum type="arabicPeriod"/>
            </a:pPr>
            <a:r>
              <a:rPr lang="ru-RU" sz="2800" smtClean="0"/>
              <a:t>Учет ЮП в виде правового консультирования</a:t>
            </a:r>
          </a:p>
          <a:p>
            <a:pPr marL="609600" indent="-609600">
              <a:lnSpc>
                <a:spcPct val="90000"/>
              </a:lnSpc>
              <a:buFont typeface="Arial" charset="0"/>
              <a:buAutoNum type="arabicPeriod"/>
            </a:pPr>
            <a:r>
              <a:rPr lang="ru-RU" sz="2800" smtClean="0"/>
              <a:t>Статистические отчеты</a:t>
            </a:r>
          </a:p>
          <a:p>
            <a:pPr marL="609600" indent="-609600">
              <a:lnSpc>
                <a:spcPct val="90000"/>
              </a:lnSpc>
              <a:buFont typeface="Arial" charset="0"/>
              <a:buAutoNum type="arabicPeriod"/>
            </a:pPr>
            <a:r>
              <a:rPr lang="ru-RU" sz="2800" smtClean="0"/>
              <a:t>Компетенция МЮ</a:t>
            </a:r>
          </a:p>
          <a:p>
            <a:pPr marL="609600" indent="-609600">
              <a:lnSpc>
                <a:spcPct val="90000"/>
              </a:lnSpc>
              <a:buFont typeface="Arial" charset="0"/>
              <a:buAutoNum type="arabicPeriod"/>
            </a:pPr>
            <a:r>
              <a:rPr lang="ru-RU" sz="2800" smtClean="0"/>
              <a:t>Комплексный план</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ru-RU" sz="3000" b="1" smtClean="0"/>
              <a:t>Нормы и нормативы МСС</a:t>
            </a:r>
            <a:br>
              <a:rPr lang="ru-RU" sz="3000" b="1" smtClean="0"/>
            </a:br>
            <a:r>
              <a:rPr lang="kk-KZ" sz="3000" b="1" smtClean="0"/>
              <a:t>«</a:t>
            </a:r>
            <a:r>
              <a:rPr lang="ru-RU" sz="3000" b="1" smtClean="0"/>
              <a:t>Защита и представительство адвокатами интересов физических лиц»</a:t>
            </a:r>
          </a:p>
        </p:txBody>
      </p:sp>
      <p:sp>
        <p:nvSpPr>
          <p:cNvPr id="32770" name="Rectangle 3"/>
          <p:cNvSpPr>
            <a:spLocks noGrp="1"/>
          </p:cNvSpPr>
          <p:nvPr>
            <p:ph type="body" idx="1"/>
          </p:nvPr>
        </p:nvSpPr>
        <p:spPr/>
        <p:txBody>
          <a:bodyPr/>
          <a:lstStyle/>
          <a:p>
            <a:pPr>
              <a:lnSpc>
                <a:spcPct val="80000"/>
              </a:lnSpc>
              <a:buFont typeface="Arial" charset="0"/>
              <a:buNone/>
            </a:pPr>
            <a:r>
              <a:rPr lang="ru-RU" sz="1800" smtClean="0"/>
              <a:t>	2)	1/15 МРЗП (1 523,94 тенге), </a:t>
            </a:r>
          </a:p>
          <a:p>
            <a:pPr marL="762000" lvl="1" indent="-304800">
              <a:lnSpc>
                <a:spcPct val="80000"/>
              </a:lnSpc>
            </a:pPr>
            <a:r>
              <a:rPr lang="ru-RU" sz="1600" smtClean="0"/>
              <a:t>при участии на стадиях досудебного производства, следствия, дознания и в судебных разбирательствах в качестве защитников лиц, подозреваемых, обвиняемых, подсудимых, осужденных, оправданных </a:t>
            </a:r>
            <a:r>
              <a:rPr lang="ru-RU" sz="1600" b="1" smtClean="0"/>
              <a:t>в совершении тяжких преступлений,</a:t>
            </a:r>
            <a:r>
              <a:rPr lang="ru-RU" sz="1600" smtClean="0"/>
              <a:t> а также представителей лиц, потерпевших вследствие указанных преступлений;</a:t>
            </a:r>
          </a:p>
          <a:p>
            <a:pPr marL="762000" lvl="1" indent="-304800">
              <a:lnSpc>
                <a:spcPct val="80000"/>
              </a:lnSpc>
              <a:buFont typeface="Arial" charset="0"/>
              <a:buAutoNum type="arabicParenR" startAt="3"/>
            </a:pPr>
            <a:r>
              <a:rPr lang="ru-RU" sz="1600" smtClean="0"/>
              <a:t>1/10 МРЗП (2 285,90 тенге), </a:t>
            </a:r>
          </a:p>
          <a:p>
            <a:pPr marL="762000" lvl="1" indent="-304800">
              <a:lnSpc>
                <a:spcPct val="80000"/>
              </a:lnSpc>
            </a:pPr>
            <a:r>
              <a:rPr lang="ru-RU" sz="1600" smtClean="0"/>
              <a:t>при участии на стадиях досудебного производства, следствия, дознания и в судебных разбирательствах, в качестве защитников лиц, подозреваемых, обвиняемых, подсудимых, осужденных, оправданных </a:t>
            </a:r>
            <a:r>
              <a:rPr lang="ru-RU" sz="1600" b="1" smtClean="0"/>
              <a:t>в совершении особо тяжких преступлений</a:t>
            </a:r>
            <a:r>
              <a:rPr lang="ru-RU" sz="1600" smtClean="0"/>
              <a:t>, а также представителей лиц, потерпевших вследствие указанных преступлений.</a:t>
            </a:r>
          </a:p>
          <a:p>
            <a:pPr>
              <a:lnSpc>
                <a:spcPct val="80000"/>
              </a:lnSpc>
              <a:buFont typeface="Arial" charset="0"/>
              <a:buNone/>
            </a:pPr>
            <a:r>
              <a:rPr lang="ru-RU" sz="1800" smtClean="0"/>
              <a:t>	Оплата времени составления адвокатом жалоб на решения и действия дознавателя, органа дознания, следователя, прокурора, суда или судьи по уголовному делу, апелляционной, кассационной, надзорной и иных жалоб, связанных с ведением уголовного, гражданского дела или дела об административном правонарушении, производится в размерах, установленных соответствующим Постановлением.</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ru-RU" b="1" smtClean="0"/>
              <a:t>Критерии качества</a:t>
            </a:r>
          </a:p>
        </p:txBody>
      </p:sp>
      <p:sp>
        <p:nvSpPr>
          <p:cNvPr id="33794" name="Rectangle 3"/>
          <p:cNvSpPr>
            <a:spLocks noGrp="1"/>
          </p:cNvSpPr>
          <p:nvPr>
            <p:ph type="body" idx="1"/>
          </p:nvPr>
        </p:nvSpPr>
        <p:spPr/>
        <p:txBody>
          <a:bodyPr/>
          <a:lstStyle/>
          <a:p>
            <a:pPr>
              <a:buFont typeface="Arial" charset="0"/>
              <a:buNone/>
            </a:pPr>
            <a:r>
              <a:rPr lang="ru-RU" smtClean="0"/>
              <a:t>	Приказом Министра юстиции РК от 16 февраля 2015 года № 89. </a:t>
            </a:r>
          </a:p>
          <a:p>
            <a:pPr>
              <a:buFont typeface="Arial" charset="0"/>
              <a:buNone/>
            </a:pPr>
            <a:r>
              <a:rPr lang="ru-RU" smtClean="0"/>
              <a:t>	(Зарегистрирован в Министерстве юстиции РК 5 марта 2015 года № 10392) утверждены </a:t>
            </a:r>
          </a:p>
          <a:p>
            <a:pPr>
              <a:buFont typeface="Arial" charset="0"/>
              <a:buNone/>
            </a:pPr>
            <a:r>
              <a:rPr lang="ru-RU" b="1" smtClean="0"/>
              <a:t>	Критерии качества оказываемой юридической помощи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ru-RU" sz="4000" b="1" smtClean="0"/>
              <a:t>Критерии качества</a:t>
            </a:r>
            <a:r>
              <a:rPr lang="ru-RU" sz="4000" smtClean="0"/>
              <a:t> </a:t>
            </a:r>
            <a:r>
              <a:rPr lang="ru-RU" sz="4000" b="1" smtClean="0"/>
              <a:t>для правового консультирования </a:t>
            </a:r>
          </a:p>
        </p:txBody>
      </p:sp>
      <p:sp>
        <p:nvSpPr>
          <p:cNvPr id="34818" name="Rectangle 3"/>
          <p:cNvSpPr>
            <a:spLocks noGrp="1"/>
          </p:cNvSpPr>
          <p:nvPr>
            <p:ph type="body" idx="1"/>
          </p:nvPr>
        </p:nvSpPr>
        <p:spPr/>
        <p:txBody>
          <a:bodyPr/>
          <a:lstStyle/>
          <a:p>
            <a:pPr marL="381000" indent="-381000">
              <a:lnSpc>
                <a:spcPct val="80000"/>
              </a:lnSpc>
              <a:buFont typeface="Arial" charset="0"/>
              <a:buAutoNum type="arabicParenR"/>
            </a:pPr>
            <a:r>
              <a:rPr lang="ru-RU" sz="2200" smtClean="0"/>
              <a:t>обеспечение объективного, всестороннего и своевременного рассмотрения обращений физических и юридических лиц;</a:t>
            </a:r>
          </a:p>
          <a:p>
            <a:pPr marL="381000" indent="-381000">
              <a:lnSpc>
                <a:spcPct val="80000"/>
              </a:lnSpc>
              <a:buFont typeface="Arial" charset="0"/>
              <a:buAutoNum type="arabicParenR"/>
            </a:pPr>
            <a:r>
              <a:rPr lang="ru-RU" sz="2200" smtClean="0"/>
              <a:t>обоснованность и мотивированность ответов на обращения со ссылкой на действующее законодательство;</a:t>
            </a:r>
          </a:p>
          <a:p>
            <a:pPr marL="381000" indent="-381000">
              <a:lnSpc>
                <a:spcPct val="80000"/>
              </a:lnSpc>
              <a:buFont typeface="Arial" charset="0"/>
              <a:buAutoNum type="arabicParenR"/>
            </a:pPr>
            <a:r>
              <a:rPr lang="ru-RU" sz="2200" smtClean="0"/>
              <a:t>соблюдение действующего законодательства Республики Казахстан;</a:t>
            </a:r>
          </a:p>
          <a:p>
            <a:pPr marL="381000" indent="-381000">
              <a:lnSpc>
                <a:spcPct val="80000"/>
              </a:lnSpc>
              <a:buFont typeface="Arial" charset="0"/>
              <a:buAutoNum type="arabicParenR"/>
            </a:pPr>
            <a:r>
              <a:rPr lang="ru-RU" sz="2200" b="1" smtClean="0"/>
              <a:t>актуальность консультаций;</a:t>
            </a:r>
          </a:p>
          <a:p>
            <a:pPr marL="381000" indent="-381000">
              <a:lnSpc>
                <a:spcPct val="80000"/>
              </a:lnSpc>
              <a:buFont typeface="Arial" charset="0"/>
              <a:buAutoNum type="arabicParenR"/>
            </a:pPr>
            <a:r>
              <a:rPr lang="ru-RU" sz="2200" smtClean="0"/>
              <a:t>соблюдение сроков оказания юридической помощи в виде правового консультирования, установленных </a:t>
            </a:r>
            <a:r>
              <a:rPr lang="ru-RU" sz="2200" smtClean="0">
                <a:hlinkClick r:id="rId2"/>
              </a:rPr>
              <a:t>статьей 6</a:t>
            </a:r>
            <a:r>
              <a:rPr lang="ru-RU" sz="2200" smtClean="0"/>
              <a:t> Закона Республики Казахстан от 5 декабря 1997 года «Об адвокатской деятельности»;</a:t>
            </a:r>
          </a:p>
          <a:p>
            <a:pPr marL="381000" indent="-381000">
              <a:lnSpc>
                <a:spcPct val="80000"/>
              </a:lnSpc>
              <a:buFont typeface="Arial" charset="0"/>
              <a:buAutoNum type="arabicParenR"/>
            </a:pPr>
            <a:r>
              <a:rPr lang="ru-RU" sz="2200" smtClean="0"/>
              <a:t>отсутствие обоснованных жалоб на действия (бездействие) субъектов, оказывающих юридическую помощь.</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ru-RU" sz="2600" b="1" smtClean="0"/>
              <a:t>Критерии качества юридической помощи </a:t>
            </a:r>
            <a:br>
              <a:rPr lang="ru-RU" sz="2600" b="1" smtClean="0"/>
            </a:br>
            <a:r>
              <a:rPr lang="ru-RU" sz="2600" b="1" smtClean="0"/>
              <a:t>в виде защиты и представительства интересов</a:t>
            </a:r>
          </a:p>
        </p:txBody>
      </p:sp>
      <p:sp>
        <p:nvSpPr>
          <p:cNvPr id="35842" name="Rectangle 3"/>
          <p:cNvSpPr>
            <a:spLocks noGrp="1"/>
          </p:cNvSpPr>
          <p:nvPr>
            <p:ph type="body" idx="1"/>
          </p:nvPr>
        </p:nvSpPr>
        <p:spPr/>
        <p:txBody>
          <a:bodyPr/>
          <a:lstStyle/>
          <a:p>
            <a:pPr marL="457200" indent="-457200">
              <a:lnSpc>
                <a:spcPct val="80000"/>
              </a:lnSpc>
              <a:buFont typeface="Arial" charset="0"/>
              <a:buAutoNum type="arabicParenR"/>
            </a:pPr>
            <a:r>
              <a:rPr lang="ru-RU" sz="2200" smtClean="0"/>
              <a:t>оказание юридической помощи в пределах предоставленных </a:t>
            </a:r>
            <a:r>
              <a:rPr lang="ru-RU" sz="2200" smtClean="0">
                <a:hlinkClick r:id="rId2"/>
              </a:rPr>
              <a:t>законом</a:t>
            </a:r>
            <a:r>
              <a:rPr lang="ru-RU" sz="2200" smtClean="0"/>
              <a:t> полномочий;</a:t>
            </a:r>
          </a:p>
          <a:p>
            <a:pPr marL="457200" indent="-457200">
              <a:lnSpc>
                <a:spcPct val="80000"/>
              </a:lnSpc>
              <a:buFont typeface="Arial" charset="0"/>
              <a:buAutoNum type="arabicParenR"/>
            </a:pPr>
            <a:r>
              <a:rPr lang="ru-RU" sz="2200" smtClean="0"/>
              <a:t>соблюдение при исполнении профессиональных обязанностей норм действующего законодательства Республики Казахстан и Кодекса профессиональной этики адвокатов;</a:t>
            </a:r>
          </a:p>
          <a:p>
            <a:pPr marL="457200" indent="-457200">
              <a:lnSpc>
                <a:spcPct val="80000"/>
              </a:lnSpc>
              <a:buFont typeface="Arial" charset="0"/>
              <a:buAutoNum type="arabicParenR"/>
            </a:pPr>
            <a:r>
              <a:rPr lang="ru-RU" sz="2200" b="1" smtClean="0"/>
              <a:t>сохранение </a:t>
            </a:r>
            <a:r>
              <a:rPr lang="ru-RU" sz="2200" b="1" smtClean="0">
                <a:hlinkClick r:id="rId3"/>
              </a:rPr>
              <a:t>адвокатской тайны</a:t>
            </a:r>
            <a:r>
              <a:rPr lang="ru-RU" sz="2200" b="1" smtClean="0"/>
              <a:t>;</a:t>
            </a:r>
          </a:p>
          <a:p>
            <a:pPr marL="457200" indent="-457200">
              <a:lnSpc>
                <a:spcPct val="80000"/>
              </a:lnSpc>
              <a:buFont typeface="Arial" charset="0"/>
              <a:buAutoNum type="arabicParenR"/>
            </a:pPr>
            <a:r>
              <a:rPr lang="ru-RU" sz="2200" b="1" smtClean="0"/>
              <a:t>отказ от принятого поручения об оказании юридической помощи при наличии личной заинтересованности в исходе дела, противоречащей интересам лица, обратившегося за юридической помощью;</a:t>
            </a:r>
          </a:p>
          <a:p>
            <a:pPr marL="457200" indent="-457200">
              <a:lnSpc>
                <a:spcPct val="80000"/>
              </a:lnSpc>
              <a:buFont typeface="Arial" charset="0"/>
              <a:buAutoNum type="arabicParenR"/>
            </a:pPr>
            <a:r>
              <a:rPr lang="ru-RU" sz="2200" smtClean="0"/>
              <a:t>отсутствие обоснованных жалоб на действия (бездействие) субъектов оказывающих юридическую помощь.</a:t>
            </a:r>
            <a:endParaRPr lang="ru-RU" sz="2200" b="1" smtClean="0"/>
          </a:p>
          <a:p>
            <a:pPr marL="457200" indent="-457200">
              <a:lnSpc>
                <a:spcPct val="80000"/>
              </a:lnSpc>
            </a:pPr>
            <a:endParaRPr lang="ru-RU" sz="2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ru-RU" sz="4000" b="1" smtClean="0"/>
              <a:t>Ответственность за нарушение МСС</a:t>
            </a:r>
          </a:p>
        </p:txBody>
      </p:sp>
      <p:sp>
        <p:nvSpPr>
          <p:cNvPr id="36866" name="Rectangle 3"/>
          <p:cNvSpPr>
            <a:spLocks noGrp="1"/>
          </p:cNvSpPr>
          <p:nvPr>
            <p:ph type="body" idx="1"/>
          </p:nvPr>
        </p:nvSpPr>
        <p:spPr/>
        <p:txBody>
          <a:bodyPr/>
          <a:lstStyle/>
          <a:p>
            <a:pPr>
              <a:lnSpc>
                <a:spcPct val="80000"/>
              </a:lnSpc>
              <a:buFont typeface="Arial" charset="0"/>
              <a:buNone/>
            </a:pPr>
            <a:r>
              <a:rPr lang="ru-RU" sz="2400" b="1" smtClean="0"/>
              <a:t>	Ст. 82-1 КоАП РК</a:t>
            </a:r>
            <a:r>
              <a:rPr lang="ru-RU" sz="2400" smtClean="0"/>
              <a:t> предусмотрена ответственность за нарушение </a:t>
            </a:r>
            <a:r>
              <a:rPr lang="ru-RU" sz="2400" smtClean="0">
                <a:hlinkClick r:id="rId2"/>
              </a:rPr>
              <a:t>законодательства</a:t>
            </a:r>
            <a:r>
              <a:rPr lang="ru-RU" sz="2400" smtClean="0"/>
              <a:t> Республики Казахстан о минимальных социальных стандартах и их гарантиях, выразившееся в </a:t>
            </a:r>
            <a:r>
              <a:rPr lang="ru-RU" sz="2400" b="1" smtClean="0"/>
              <a:t>неисполнении и (или) необеспечении минимальных социальных стандартов</a:t>
            </a:r>
            <a:r>
              <a:rPr lang="ru-RU" sz="2400" smtClean="0"/>
              <a:t> –   </a:t>
            </a:r>
          </a:p>
          <a:p>
            <a:pPr lvl="1">
              <a:lnSpc>
                <a:spcPct val="80000"/>
              </a:lnSpc>
              <a:buFont typeface="Arial" charset="0"/>
              <a:buNone/>
            </a:pPr>
            <a:r>
              <a:rPr lang="ru-RU" sz="2000" smtClean="0"/>
              <a:t>	влечет штраф на должностных лиц в размере 20 МПР, на субъектов малого предпринимательства или некоммерческие организации – в размере 40 МРП, на субъектов среднего предпринимательства – в размере 60 МРП, на </a:t>
            </a:r>
          </a:p>
          <a:p>
            <a:pPr lvl="1">
              <a:lnSpc>
                <a:spcPct val="80000"/>
              </a:lnSpc>
              <a:buFont typeface="Arial" charset="0"/>
              <a:buNone/>
            </a:pPr>
            <a:r>
              <a:rPr lang="ru-RU" sz="2000" smtClean="0"/>
              <a:t>	За повторное в течение года после наложения административного взыскания влечет штраф на должностных лиц в размере 40 МРП, на субъектов малого предпринимательства или некоммерческие организации – в размере 60 МРП, на субъектов среднего предпринимательства – в размере 80 МРП, на субъектов крупного предпринимательства – в размере 120 МРП.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rtlCol="0">
            <a:noAutofit/>
          </a:bodyPr>
          <a:lstStyle/>
          <a:p>
            <a:pPr eaLnBrk="1" fontAlgn="auto" hangingPunct="1">
              <a:spcAft>
                <a:spcPts val="0"/>
              </a:spcAft>
              <a:defRPr/>
            </a:pPr>
            <a:r>
              <a:rPr lang="ru-RU" sz="3800" b="1" dirty="0"/>
              <a:t>Статья 13. </a:t>
            </a:r>
            <a:r>
              <a:rPr lang="ru-RU" sz="3800" b="1" dirty="0" smtClean="0"/>
              <a:t/>
            </a:r>
            <a:br>
              <a:rPr lang="ru-RU" sz="3800" b="1" dirty="0" smtClean="0"/>
            </a:br>
            <a:r>
              <a:rPr lang="ru-RU" sz="3800" b="1" dirty="0" smtClean="0"/>
              <a:t>Порядок </a:t>
            </a:r>
            <a:r>
              <a:rPr lang="ru-RU" sz="3800" b="1" dirty="0"/>
              <a:t>оказания </a:t>
            </a:r>
            <a:r>
              <a:rPr lang="ru-RU" sz="3800" b="1" dirty="0" smtClean="0"/>
              <a:t>ГГЮП адвокатами</a:t>
            </a:r>
            <a:endParaRPr lang="ru-RU" sz="3800" b="1" dirty="0"/>
          </a:p>
        </p:txBody>
      </p:sp>
      <p:sp>
        <p:nvSpPr>
          <p:cNvPr id="37890" name="Объект 2"/>
          <p:cNvSpPr>
            <a:spLocks noGrp="1"/>
          </p:cNvSpPr>
          <p:nvPr>
            <p:ph idx="1"/>
          </p:nvPr>
        </p:nvSpPr>
        <p:spPr/>
        <p:txBody>
          <a:bodyPr/>
          <a:lstStyle/>
          <a:p>
            <a:pPr marL="0" indent="0" eaLnBrk="1" hangingPunct="1">
              <a:buFont typeface="Arial" charset="0"/>
              <a:buNone/>
            </a:pPr>
            <a:r>
              <a:rPr lang="ru-RU" smtClean="0"/>
              <a:t>Адвокаты как субъекты оказания ГГЮП оказывают физическим лицам бесплатную гарантированную государством юридическую помощь в случаях и порядке, предусмотренных Законом РК «Об адвокатской деятельности» и иными нормативными правовыми актами РК.</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40000"/>
              <a:lumOff val="60000"/>
            </a:schemeClr>
          </a:solidFill>
        </p:spPr>
        <p:txBody>
          <a:bodyPr rtlCol="0">
            <a:noAutofit/>
          </a:bodyPr>
          <a:lstStyle/>
          <a:p>
            <a:pPr eaLnBrk="1" fontAlgn="auto" hangingPunct="1">
              <a:spcAft>
                <a:spcPts val="0"/>
              </a:spcAft>
              <a:defRPr/>
            </a:pPr>
            <a:r>
              <a:rPr lang="ru-RU" sz="3000" b="1" dirty="0"/>
              <a:t>Статья </a:t>
            </a:r>
            <a:r>
              <a:rPr lang="ru-RU" sz="3000" b="1" dirty="0" smtClean="0"/>
              <a:t>6 ЗРК «Об адвокатской деятельности»</a:t>
            </a:r>
            <a:br>
              <a:rPr lang="ru-RU" sz="3000" b="1" dirty="0" smtClean="0"/>
            </a:br>
            <a:r>
              <a:rPr lang="ru-RU" sz="3000" b="1" dirty="0" smtClean="0"/>
              <a:t>Оказание бесплатной юридической помощи</a:t>
            </a:r>
            <a:endParaRPr lang="ru-RU" sz="3000" b="1" dirty="0"/>
          </a:p>
        </p:txBody>
      </p:sp>
      <p:sp>
        <p:nvSpPr>
          <p:cNvPr id="3" name="Объект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1</a:t>
            </a:r>
            <a:r>
              <a:rPr lang="ru-RU" dirty="0"/>
              <a:t>. Адвокаты оказывают юридическую помощь бесплатно:</a:t>
            </a:r>
          </a:p>
          <a:p>
            <a:pPr marL="0" indent="0" eaLnBrk="1" fontAlgn="auto" hangingPunct="1">
              <a:spcAft>
                <a:spcPts val="0"/>
              </a:spcAft>
              <a:buFont typeface="Arial" pitchFamily="34" charset="0"/>
              <a:buNone/>
              <a:defRPr/>
            </a:pPr>
            <a:r>
              <a:rPr lang="ru-RU" dirty="0" smtClean="0"/>
              <a:t>1)	истцам </a:t>
            </a:r>
            <a:r>
              <a:rPr lang="ru-RU" dirty="0"/>
              <a:t>при рассмотрении судами дел о возмещении вреда, причиненного смертью кормильца, увечьем или иным повреждением здоровья, связанным с работой;</a:t>
            </a:r>
          </a:p>
          <a:p>
            <a:pPr marL="0" indent="0" eaLnBrk="1" fontAlgn="auto" hangingPunct="1">
              <a:spcAft>
                <a:spcPts val="0"/>
              </a:spcAft>
              <a:buFont typeface="Arial" pitchFamily="34" charset="0"/>
              <a:buNone/>
              <a:defRPr/>
            </a:pPr>
            <a:r>
              <a:rPr lang="ru-RU" dirty="0" smtClean="0"/>
              <a:t>2)	истцам </a:t>
            </a:r>
            <a:r>
              <a:rPr lang="ru-RU" dirty="0"/>
              <a:t>и ответчикам, являющимся участниками Великой Отечественной войны и лицами, приравненными к ним, военнослужащими срочной службы, инвалидами I и II групп, пенсионерами по возрасту, если рассматриваемый судом спор не связан с предпринимательской деятельностью;</a:t>
            </a:r>
          </a:p>
          <a:p>
            <a:pPr marL="0" indent="0" eaLnBrk="1" fontAlgn="auto" hangingPunct="1">
              <a:spcAft>
                <a:spcPts val="0"/>
              </a:spcAft>
              <a:buFont typeface="Arial" pitchFamily="34" charset="0"/>
              <a:buNone/>
              <a:defRPr/>
            </a:pPr>
            <a:r>
              <a:rPr lang="ru-RU" dirty="0" smtClean="0"/>
              <a:t>3)	физическим </a:t>
            </a:r>
            <a:r>
              <a:rPr lang="ru-RU" dirty="0"/>
              <a:t>лицам по вопросам взыскания алиментов, назначения пенсии и пособий, реабилитации, получения статуса беженца или оралмана, несовершеннолетним, оставшимся без попечения родителей, в случаях необходимости составляют письменные документы правового характера.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40000"/>
              <a:lumOff val="60000"/>
            </a:schemeClr>
          </a:solidFill>
        </p:spPr>
        <p:txBody>
          <a:bodyPr rtlCol="0">
            <a:normAutofit/>
          </a:bodyPr>
          <a:lstStyle/>
          <a:p>
            <a:pPr eaLnBrk="1" fontAlgn="auto" hangingPunct="1">
              <a:spcAft>
                <a:spcPts val="0"/>
              </a:spcAft>
              <a:defRPr/>
            </a:pPr>
            <a:r>
              <a:rPr lang="ru-RU" sz="3200" b="1" dirty="0"/>
              <a:t>Статья 6 ЗРК «Об адвокатской деятельности»</a:t>
            </a:r>
            <a:br>
              <a:rPr lang="ru-RU" sz="3200" b="1" dirty="0"/>
            </a:br>
            <a:r>
              <a:rPr lang="ru-RU" sz="3200" b="1" dirty="0"/>
              <a:t>Оказание бесплатной юридической помощи</a:t>
            </a:r>
          </a:p>
        </p:txBody>
      </p:sp>
      <p:sp>
        <p:nvSpPr>
          <p:cNvPr id="39938" name="Объект 2"/>
          <p:cNvSpPr>
            <a:spLocks noGrp="1"/>
          </p:cNvSpPr>
          <p:nvPr>
            <p:ph idx="1"/>
          </p:nvPr>
        </p:nvSpPr>
        <p:spPr/>
        <p:txBody>
          <a:bodyPr/>
          <a:lstStyle/>
          <a:p>
            <a:pPr marL="0" indent="0" eaLnBrk="1" hangingPunct="1">
              <a:lnSpc>
                <a:spcPct val="80000"/>
              </a:lnSpc>
              <a:buFont typeface="Arial" charset="0"/>
              <a:buNone/>
            </a:pPr>
            <a:r>
              <a:rPr lang="ru-RU" sz="2200" smtClean="0"/>
              <a:t>При невозможности оказания юридической помощи в виде правового консультирования непосредственно после обращения заявителя он должен быть извещен о времени приема </a:t>
            </a:r>
            <a:r>
              <a:rPr lang="ru-RU" sz="2200" b="1" smtClean="0"/>
              <a:t>в срок, не превышающий трех рабочих дней с момента его обращения. </a:t>
            </a:r>
          </a:p>
          <a:p>
            <a:pPr marL="0" indent="0" eaLnBrk="1" hangingPunct="1">
              <a:lnSpc>
                <a:spcPct val="80000"/>
              </a:lnSpc>
              <a:buFont typeface="Arial" charset="0"/>
              <a:buNone/>
            </a:pPr>
            <a:r>
              <a:rPr lang="ru-RU" sz="2200" b="1" smtClean="0"/>
              <a:t>Правовое консультирование проводится на месте пребывания заявителя, если он вследствие тяжелого заболевания, инвалидности, связанных с затруднениями в передвижении, не в состоянии явиться в назначенное адвокатом место приема.</a:t>
            </a:r>
            <a:r>
              <a:rPr lang="ru-RU" sz="2200" smtClean="0"/>
              <a:t> </a:t>
            </a:r>
            <a:endParaRPr lang="ru-RU" sz="2200" b="1" smtClean="0"/>
          </a:p>
          <a:p>
            <a:pPr marL="0" indent="0" eaLnBrk="1" hangingPunct="1">
              <a:lnSpc>
                <a:spcPct val="80000"/>
              </a:lnSpc>
              <a:buFont typeface="Arial" charset="0"/>
              <a:buNone/>
            </a:pPr>
            <a:r>
              <a:rPr lang="ru-RU" sz="2200" smtClean="0"/>
              <a:t>Продолжительность оказания юридической помощи в виде правового консультирования в таких случаях не должна превышать </a:t>
            </a:r>
            <a:r>
              <a:rPr lang="ru-RU" sz="2200" b="1" smtClean="0"/>
              <a:t>один час</a:t>
            </a:r>
            <a:r>
              <a:rPr lang="ru-RU" sz="2200" smtClean="0"/>
              <a:t>. </a:t>
            </a:r>
          </a:p>
          <a:p>
            <a:pPr marL="0" indent="0" eaLnBrk="1" hangingPunct="1">
              <a:lnSpc>
                <a:spcPct val="80000"/>
              </a:lnSpc>
              <a:buFont typeface="Arial" charset="0"/>
              <a:buNone/>
            </a:pPr>
            <a:r>
              <a:rPr lang="ru-RU" sz="2200" smtClean="0"/>
              <a:t>В случае необходимости указанный срок может быть продлен председателем президиума коллегии области, города республиканского значения, столицы. По одному и тому же вопросу лицо может получить правовую помощь </a:t>
            </a:r>
            <a:r>
              <a:rPr lang="ru-RU" sz="2200" b="1" smtClean="0"/>
              <a:t>только один раз.</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60350"/>
            <a:ext cx="8229600" cy="1143000"/>
          </a:xfrm>
          <a:solidFill>
            <a:schemeClr val="accent5">
              <a:lumMod val="40000"/>
              <a:lumOff val="60000"/>
            </a:schemeClr>
          </a:solidFill>
        </p:spPr>
        <p:txBody>
          <a:bodyPr rtlCol="0">
            <a:normAutofit/>
          </a:bodyPr>
          <a:lstStyle/>
          <a:p>
            <a:pPr eaLnBrk="1" fontAlgn="auto" hangingPunct="1">
              <a:spcAft>
                <a:spcPts val="0"/>
              </a:spcAft>
              <a:defRPr/>
            </a:pPr>
            <a:r>
              <a:rPr lang="ru-RU" sz="3200" b="1" dirty="0"/>
              <a:t>Статья 6 ЗРК «Об адвокатской деятельности»</a:t>
            </a:r>
            <a:br>
              <a:rPr lang="ru-RU" sz="3200" b="1" dirty="0"/>
            </a:br>
            <a:r>
              <a:rPr lang="ru-RU" sz="3200" b="1" dirty="0"/>
              <a:t>Оказание бесплатной юридической помощи</a:t>
            </a:r>
          </a:p>
        </p:txBody>
      </p:sp>
      <p:sp>
        <p:nvSpPr>
          <p:cNvPr id="3" name="Объект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Учет </a:t>
            </a:r>
            <a:r>
              <a:rPr lang="ru-RU" dirty="0"/>
              <a:t>бесплатной юридической помощи в виде правового консультирования, оказанной адвокатом, ведется адвокатом, предоставляющим такую помощь, </a:t>
            </a:r>
            <a:r>
              <a:rPr lang="ru-RU" b="1" dirty="0"/>
              <a:t>в порядке, установленном Правительством Республики Казахстан.</a:t>
            </a:r>
          </a:p>
          <a:p>
            <a:pPr marL="0" indent="0" eaLnBrk="1" fontAlgn="auto" hangingPunct="1">
              <a:spcAft>
                <a:spcPts val="0"/>
              </a:spcAft>
              <a:buFont typeface="Arial" pitchFamily="34" charset="0"/>
              <a:buNone/>
              <a:defRPr/>
            </a:pPr>
            <a:endParaRPr lang="ru-RU" dirty="0" smtClean="0"/>
          </a:p>
          <a:p>
            <a:pPr marL="0" indent="0" eaLnBrk="1" fontAlgn="auto" hangingPunct="1">
              <a:spcAft>
                <a:spcPts val="0"/>
              </a:spcAft>
              <a:buFont typeface="Arial" pitchFamily="34" charset="0"/>
              <a:buNone/>
              <a:defRPr/>
            </a:pPr>
            <a:r>
              <a:rPr lang="ru-RU" b="1" dirty="0" smtClean="0"/>
              <a:t>Оплата </a:t>
            </a:r>
            <a:r>
              <a:rPr lang="ru-RU" dirty="0"/>
              <a:t>юридической помощи </a:t>
            </a:r>
            <a:r>
              <a:rPr lang="ru-RU" b="1" dirty="0"/>
              <a:t>в виде правового консультирования</a:t>
            </a:r>
            <a:r>
              <a:rPr lang="ru-RU" dirty="0"/>
              <a:t>, оказанной адвокатом, осуществляется за счет бюджетных средств </a:t>
            </a:r>
            <a:r>
              <a:rPr lang="ru-RU" b="1" dirty="0"/>
              <a:t>на основании акта о выполненной адвокатом работе и заявки соответствующей коллегии адвокатов</a:t>
            </a:r>
            <a:r>
              <a:rPr lang="ru-RU" dirty="0"/>
              <a:t>.</a:t>
            </a:r>
          </a:p>
          <a:p>
            <a:pPr marL="0" indent="0" eaLnBrk="1" fontAlgn="auto" hangingPunct="1">
              <a:spcAft>
                <a:spcPts val="0"/>
              </a:spcAft>
              <a:buFont typeface="Arial" pitchFamily="34" charset="0"/>
              <a:buNone/>
              <a:defRPr/>
            </a:pPr>
            <a:endParaRPr lang="ru-RU" dirty="0" smtClean="0"/>
          </a:p>
          <a:p>
            <a:pPr marL="0" indent="0" eaLnBrk="1" fontAlgn="auto" hangingPunct="1">
              <a:spcAft>
                <a:spcPts val="0"/>
              </a:spcAft>
              <a:buFont typeface="Arial" pitchFamily="34" charset="0"/>
              <a:buNone/>
              <a:defRPr/>
            </a:pPr>
            <a:r>
              <a:rPr lang="ru-RU" dirty="0" smtClean="0"/>
              <a:t>Размер </a:t>
            </a:r>
            <a:r>
              <a:rPr lang="ru-RU" dirty="0"/>
              <a:t>и порядок оплаты юридической помощи, оказанной адвокатом, и возмещения расходов, связанных с защитой и представительством, а также порядок учета юридической помощи, оказанной адвокатом, </a:t>
            </a:r>
            <a:r>
              <a:rPr lang="ru-RU" b="1" dirty="0"/>
              <a:t>устанавливаются Правительством Республики Казахстан.</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fontScale="90000"/>
          </a:bodyPr>
          <a:lstStyle/>
          <a:p>
            <a:pPr eaLnBrk="1" hangingPunct="1">
              <a:defRPr/>
            </a:pPr>
            <a:r>
              <a:rPr lang="ru-RU" sz="4000" b="1" smtClean="0"/>
              <a:t>Статья 67. УПК РК </a:t>
            </a:r>
            <a:br>
              <a:rPr lang="ru-RU" sz="4000" b="1" smtClean="0"/>
            </a:br>
            <a:r>
              <a:rPr lang="ru-RU" sz="4000" b="1" smtClean="0"/>
              <a:t>Обязательное участие защитника</a:t>
            </a:r>
          </a:p>
        </p:txBody>
      </p:sp>
      <p:sp>
        <p:nvSpPr>
          <p:cNvPr id="41986" name="Объект 2"/>
          <p:cNvSpPr>
            <a:spLocks noGrp="1"/>
          </p:cNvSpPr>
          <p:nvPr>
            <p:ph idx="1"/>
          </p:nvPr>
        </p:nvSpPr>
        <p:spPr/>
        <p:txBody>
          <a:bodyPr/>
          <a:lstStyle/>
          <a:p>
            <a:pPr marL="0" indent="0" eaLnBrk="1" hangingPunct="1">
              <a:lnSpc>
                <a:spcPct val="80000"/>
              </a:lnSpc>
              <a:buFont typeface="Arial" charset="0"/>
              <a:buNone/>
            </a:pPr>
            <a:r>
              <a:rPr lang="ru-RU" sz="1900" smtClean="0"/>
              <a:t>1.	Участие защитника в производстве по уголовному делу обязательно в случаях, если:</a:t>
            </a:r>
            <a:br>
              <a:rPr lang="ru-RU" sz="1900" smtClean="0"/>
            </a:br>
            <a:r>
              <a:rPr lang="ru-RU" sz="1900" smtClean="0"/>
              <a:t>1)	об этом ходатайствуют подозреваемый, обвиняемый, подсудимый, осужденный, оправданный;</a:t>
            </a:r>
            <a:br>
              <a:rPr lang="ru-RU" sz="1900" smtClean="0"/>
            </a:br>
            <a:r>
              <a:rPr lang="ru-RU" sz="1900" smtClean="0"/>
              <a:t>2)	подозреваемый, обвиняемый, подсудимый, осужденный, оправданный не достигли совершеннолетия;</a:t>
            </a:r>
            <a:br>
              <a:rPr lang="ru-RU" sz="1900" smtClean="0"/>
            </a:br>
            <a:r>
              <a:rPr lang="ru-RU" sz="1900" smtClean="0"/>
              <a:t>3)	подозреваемый, обвиняемый, подсудимый, осужденный, оправданный в силу физических или психических недостатков не могут самостоятельно осуществлять свое право на защиту;</a:t>
            </a:r>
            <a:br>
              <a:rPr lang="ru-RU" sz="1900" smtClean="0"/>
            </a:br>
            <a:r>
              <a:rPr lang="ru-RU" sz="1900" smtClean="0"/>
              <a:t>4)	подозреваемый, обвиняемый, подсудимый, осужденный, оправданный не владеет языком, на котором ведется судопроизводство;</a:t>
            </a:r>
            <a:br>
              <a:rPr lang="ru-RU" sz="1900" smtClean="0"/>
            </a:br>
            <a:r>
              <a:rPr lang="ru-RU" sz="1900" smtClean="0"/>
              <a:t>5)	лицо подозревается, обвиняется в совершении преступления, за которое в качестве меры наказания могут быть назначены лишение свободы на срок свыше десяти лет, пожизненное лишение свободы либо смертная казнь;</a:t>
            </a:r>
            <a:br>
              <a:rPr lang="ru-RU" sz="1900" smtClean="0"/>
            </a:br>
            <a:r>
              <a:rPr lang="ru-RU" sz="1900" smtClean="0"/>
              <a:t>6)	к подозреваемому, обвиняемому, подсудимому, осужденному применено содержание под стражей в качестве меры пресечения или они принудительно направлены на стационарную судебно-психиатрическую экспертизу;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r>
              <a:rPr lang="ru-RU" b="1" smtClean="0"/>
              <a:t>Правовая основа ГГЮП:</a:t>
            </a:r>
            <a:r>
              <a:rPr lang="ru-RU" smtClean="0"/>
              <a:t> </a:t>
            </a:r>
          </a:p>
        </p:txBody>
      </p:sp>
      <p:sp>
        <p:nvSpPr>
          <p:cNvPr id="15362" name="Rectangle 3"/>
          <p:cNvSpPr>
            <a:spLocks noGrp="1"/>
          </p:cNvSpPr>
          <p:nvPr>
            <p:ph type="body" idx="1"/>
          </p:nvPr>
        </p:nvSpPr>
        <p:spPr/>
        <p:txBody>
          <a:bodyPr/>
          <a:lstStyle/>
          <a:p>
            <a:pPr marL="609600" indent="-609600">
              <a:lnSpc>
                <a:spcPct val="80000"/>
              </a:lnSpc>
              <a:buFont typeface="Arial" charset="0"/>
              <a:buAutoNum type="arabicPeriod"/>
            </a:pPr>
            <a:r>
              <a:rPr lang="ru-RU" sz="2400" b="1" smtClean="0"/>
              <a:t>Конституция Республики Казахстан (ст. 13) </a:t>
            </a:r>
            <a:r>
              <a:rPr lang="ru-RU" sz="2400" smtClean="0"/>
              <a:t>принята на республиканском референдуме 30 августа 1995 года</a:t>
            </a:r>
          </a:p>
          <a:p>
            <a:pPr marL="609600" indent="-609600">
              <a:lnSpc>
                <a:spcPct val="80000"/>
              </a:lnSpc>
              <a:buFont typeface="Arial" charset="0"/>
              <a:buAutoNum type="arabicPeriod"/>
            </a:pPr>
            <a:r>
              <a:rPr lang="ru-RU" sz="2400" b="1" smtClean="0"/>
              <a:t>Гражданский процессуальный кодекс РК (ст. 112, 325) </a:t>
            </a:r>
            <a:r>
              <a:rPr lang="ru-RU" sz="2400" smtClean="0"/>
              <a:t>Кодекс РК от 31 октября 2015 года № 377-V ЗРК </a:t>
            </a:r>
          </a:p>
          <a:p>
            <a:pPr marL="609600" indent="-609600">
              <a:lnSpc>
                <a:spcPct val="80000"/>
              </a:lnSpc>
              <a:buFont typeface="Arial" charset="0"/>
              <a:buNone/>
            </a:pPr>
            <a:r>
              <a:rPr lang="ru-RU" sz="2400" b="1" smtClean="0"/>
              <a:t>3.	«Об административных правонарушениях» (ст. 749, ч.ч. 2, 3, 4, 5, 6 ст. 750) </a:t>
            </a:r>
            <a:r>
              <a:rPr lang="ru-RU" sz="2400" smtClean="0"/>
              <a:t>Кодекс РК от 5 июля 2014 года № 235-V ЗРК </a:t>
            </a:r>
          </a:p>
          <a:p>
            <a:pPr marL="609600" indent="-609600">
              <a:lnSpc>
                <a:spcPct val="80000"/>
              </a:lnSpc>
              <a:buFont typeface="Arial" charset="0"/>
              <a:buNone/>
            </a:pPr>
            <a:r>
              <a:rPr lang="ru-RU" sz="2400" b="1" smtClean="0"/>
              <a:t>4.	Уголовно-процессуальный кодекс Республики Казахстан (ч. ч. 3, 4 ст. 67, ч.ч. 4, 5, 6 ст. 68, ч. 2 ст. 76, ч. 2 ст. 174, ч. 4 чт. 428, ч. 6 ст. 478, ст. 495) </a:t>
            </a:r>
            <a:r>
              <a:rPr lang="ru-RU" sz="2400" smtClean="0"/>
              <a:t>Кодекс Республики Казахстан от 4 июля 2014 года № 231-V ЗРК</a:t>
            </a:r>
            <a:endParaRPr lang="ru-RU" sz="2400" b="1" smtClean="0"/>
          </a:p>
          <a:p>
            <a:pPr marL="609600" indent="-609600">
              <a:lnSpc>
                <a:spcPct val="80000"/>
              </a:lnSpc>
              <a:buFont typeface="Arial" charset="0"/>
              <a:buNone/>
            </a:pPr>
            <a:r>
              <a:rPr lang="ru-RU" sz="2400" b="1" smtClean="0"/>
              <a:t>5.	Об адвокатской деятельности (ст. 6) </a:t>
            </a:r>
            <a:r>
              <a:rPr lang="ru-RU" sz="2400" smtClean="0"/>
              <a:t>Закон РК от 5 декабря 1997 года № 195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fontScale="90000"/>
          </a:bodyPr>
          <a:lstStyle/>
          <a:p>
            <a:pPr eaLnBrk="1" hangingPunct="1">
              <a:defRPr/>
            </a:pPr>
            <a:r>
              <a:rPr lang="ru-RU" sz="4000" b="1" smtClean="0"/>
              <a:t>Статья 67. УПК РК </a:t>
            </a:r>
            <a:br>
              <a:rPr lang="ru-RU" sz="4000" b="1" smtClean="0"/>
            </a:br>
            <a:r>
              <a:rPr lang="ru-RU" sz="4000" b="1" smtClean="0"/>
              <a:t>Обязательное участие защитника</a:t>
            </a:r>
          </a:p>
        </p:txBody>
      </p:sp>
      <p:sp>
        <p:nvSpPr>
          <p:cNvPr id="43010" name="Объект 2"/>
          <p:cNvSpPr>
            <a:spLocks noGrp="1"/>
          </p:cNvSpPr>
          <p:nvPr>
            <p:ph idx="1"/>
          </p:nvPr>
        </p:nvSpPr>
        <p:spPr/>
        <p:txBody>
          <a:bodyPr/>
          <a:lstStyle/>
          <a:p>
            <a:pPr marL="0" indent="0">
              <a:buFont typeface="Arial" charset="0"/>
              <a:buNone/>
            </a:pPr>
            <a:r>
              <a:rPr lang="ru-RU" sz="2000" smtClean="0"/>
              <a:t>7)	между интересами подозреваемых, обвиняемых, подсудимых, осужденных, оправданных, один из которых имеет защитника, имеются противоречия;</a:t>
            </a:r>
            <a:br>
              <a:rPr lang="ru-RU" sz="2000" smtClean="0"/>
            </a:br>
            <a:r>
              <a:rPr lang="ru-RU" sz="2000" smtClean="0"/>
              <a:t>8)	в уголовном процессе участвует представитель потерпевшего (частного обвинителя) или гражданского истца;</a:t>
            </a:r>
            <a:br>
              <a:rPr lang="ru-RU" sz="2000" smtClean="0"/>
            </a:br>
            <a:r>
              <a:rPr lang="ru-RU" sz="2000" smtClean="0"/>
              <a:t>9)	при рассмотрении дела в суде участвует прокурор, поддерживающий государственное обвинение (государственный обвинитель);</a:t>
            </a:r>
            <a:br>
              <a:rPr lang="ru-RU" sz="2000" smtClean="0"/>
            </a:br>
            <a:r>
              <a:rPr lang="ru-RU" sz="2000" smtClean="0"/>
              <a:t>10)	подозреваемый, обвиняемый, подсудимый, осужденный, оправданный находятся вне пределов Республики Казахстан и уклоняются от явки в органы уголовного преследования или суда;</a:t>
            </a:r>
          </a:p>
          <a:p>
            <a:pPr marL="0" indent="0">
              <a:buFont typeface="Arial" charset="0"/>
              <a:buNone/>
            </a:pPr>
            <a:r>
              <a:rPr lang="ru-RU" sz="2000" smtClean="0"/>
              <a:t>11) 	заявлено ходатайство о процессуальном соглашении и его заключении.</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fontScale="90000"/>
          </a:bodyPr>
          <a:lstStyle/>
          <a:p>
            <a:pPr eaLnBrk="1" hangingPunct="1">
              <a:defRPr/>
            </a:pPr>
            <a:r>
              <a:rPr lang="ru-RU" sz="4000" b="1" smtClean="0"/>
              <a:t>Статья 67. УПК РК </a:t>
            </a:r>
            <a:br>
              <a:rPr lang="ru-RU" sz="4000" b="1" smtClean="0"/>
            </a:br>
            <a:r>
              <a:rPr lang="ru-RU" sz="4000" b="1" smtClean="0"/>
              <a:t>Обязательное участие защитника</a:t>
            </a:r>
          </a:p>
        </p:txBody>
      </p:sp>
      <p:sp>
        <p:nvSpPr>
          <p:cNvPr id="3" name="Объект 2"/>
          <p:cNvSpPr>
            <a:spLocks noGrp="1"/>
          </p:cNvSpPr>
          <p:nvPr>
            <p:ph idx="1"/>
          </p:nvPr>
        </p:nvSpPr>
        <p:spPr/>
        <p:txBody>
          <a:bodyPr>
            <a:normAutofit lnSpcReduction="10000"/>
          </a:bodyPr>
          <a:lstStyle/>
          <a:p>
            <a:pPr marL="0" indent="0">
              <a:buFont typeface="Arial" charset="0"/>
              <a:buNone/>
              <a:defRPr/>
            </a:pPr>
            <a:r>
              <a:rPr lang="ru-RU" sz="1900" smtClean="0"/>
              <a:t>2.	В случаях, предусмотренных пунктами 1) – 6), 10) части первой настоящей статьи, участие защитника обеспечивается с момента признания лица подозреваемым, обвиняемым, подсудимым, осужденным, оправданным, пунктом 7) – с момента выявления противоречия между интересами подозреваемых, обвиняемых, подсудимых, осужденных, оправданных, пунктами 8), 9) – с момента участия в деле представителя потерпевшего, прокурора, 11) – с момента заявления ходатайства о заключении процессуального соглашения подозреваемым, обвиняемым, подсудимым, осужденным.</a:t>
            </a:r>
          </a:p>
          <a:p>
            <a:pPr marL="0" indent="0" eaLnBrk="1" hangingPunct="1">
              <a:lnSpc>
                <a:spcPct val="80000"/>
              </a:lnSpc>
              <a:buFont typeface="Arial" charset="0"/>
              <a:buNone/>
              <a:defRPr/>
            </a:pPr>
            <a:r>
              <a:rPr lang="ru-RU" sz="1900" smtClean="0"/>
              <a:t>3.	Если при наличии обстоятельств, предусмотренных частью первой настоящей статьи, защитник не приглашен самим подозреваемым, обвиняемым, подсудимым, осужденным, оправданным, их законными представителями, а также другими лицами по их поручению, орган, ведущий уголовный процесс, обязан обеспечить участие защитника на соответствующей стадии процесса, о чем им выносится постановление, обязательное для профессиональной организации адвокатов.</a:t>
            </a:r>
            <a:r>
              <a:rPr lang="ru-RU"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r>
              <a:rPr lang="ru-RU" sz="3400" b="1" smtClean="0"/>
              <a:t>Статья 68. Приглашение, назначение, замена защитника,</a:t>
            </a:r>
            <a:r>
              <a:rPr lang="ru-RU" sz="3400" smtClean="0"/>
              <a:t> </a:t>
            </a:r>
            <a:r>
              <a:rPr lang="ru-RU" sz="3400" b="1" smtClean="0"/>
              <a:t>оплата его труда</a:t>
            </a:r>
          </a:p>
        </p:txBody>
      </p:sp>
      <p:sp>
        <p:nvSpPr>
          <p:cNvPr id="45058" name="Rectangle 3"/>
          <p:cNvSpPr>
            <a:spLocks noGrp="1"/>
          </p:cNvSpPr>
          <p:nvPr>
            <p:ph type="body" idx="1"/>
          </p:nvPr>
        </p:nvSpPr>
        <p:spPr/>
        <p:txBody>
          <a:bodyPr/>
          <a:lstStyle/>
          <a:p>
            <a:pPr>
              <a:lnSpc>
                <a:spcPct val="80000"/>
              </a:lnSpc>
              <a:buFont typeface="Arial" charset="0"/>
              <a:buNone/>
            </a:pPr>
            <a:r>
              <a:rPr lang="ru-RU" sz="1800" smtClean="0"/>
              <a:t>      4.	В случае задержания или заключения под стражу, если явка защитника, избранного подозреваемым, обвиняемым, подсудимым, осужденным, оправданным невозможна </a:t>
            </a:r>
            <a:r>
              <a:rPr lang="ru-RU" sz="1800" b="1" smtClean="0"/>
              <a:t>в течение двадцати четырех часов,</a:t>
            </a:r>
            <a:r>
              <a:rPr lang="ru-RU" sz="1800" smtClean="0"/>
              <a:t> орган, ведущий уголовный процесс, предлагает подозреваемому, подсудимому, осужденному, оправданному пригласить другого защитника, а в случае отказа принимает меры к назначению защитника через профессиональную организацию адвокатов или ее структурные подразделения.</a:t>
            </a:r>
            <a:br>
              <a:rPr lang="ru-RU" sz="1800" smtClean="0"/>
            </a:br>
            <a:r>
              <a:rPr lang="ru-RU" sz="1800" smtClean="0"/>
              <a:t>5.	Оплата труда адвоката производится в соответствии с законодательством Республики Казахстан. Орган, ведущий уголовный процесс, при наличии к тому оснований обязан освободить подозреваемого, обвиняемого, подсудимого, осужденного, оправданного полностью или частично от оплаты юридической помощи. В этом случае оплата труда производится за счет государства.</a:t>
            </a:r>
            <a:br>
              <a:rPr lang="ru-RU" sz="1800" smtClean="0"/>
            </a:br>
            <a:r>
              <a:rPr lang="ru-RU" sz="1800" smtClean="0"/>
              <a:t>6.	Расходы по оплате труда адвокатов могут быть отнесены за счет государства и в случае, предусмотренном частью третьей </a:t>
            </a:r>
            <a:r>
              <a:rPr lang="ru-RU" sz="1800" smtClean="0">
                <a:hlinkClick r:id="rId2"/>
              </a:rPr>
              <a:t>статьи 67</a:t>
            </a:r>
            <a:r>
              <a:rPr lang="ru-RU" sz="1800" smtClean="0"/>
              <a:t> настоящего Кодекса, когда адвокат участвовал в досудебном расследовании или суде по назначению.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5575"/>
          </a:xfrm>
          <a:solidFill>
            <a:schemeClr val="accent1">
              <a:lumMod val="40000"/>
              <a:lumOff val="60000"/>
            </a:schemeClr>
          </a:solidFill>
        </p:spPr>
        <p:txBody>
          <a:bodyPr>
            <a:normAutofit/>
          </a:bodyPr>
          <a:lstStyle/>
          <a:p>
            <a:pPr eaLnBrk="1" hangingPunct="1">
              <a:defRPr/>
            </a:pPr>
            <a:r>
              <a:rPr lang="ru-RU" b="1" smtClean="0"/>
              <a:t>     </a:t>
            </a:r>
            <a:r>
              <a:rPr lang="ru-RU" sz="3000" b="1" smtClean="0"/>
              <a:t>Статья 76. Представители потерпевшего, гражданского истца и частного обвинителя</a:t>
            </a:r>
          </a:p>
        </p:txBody>
      </p:sp>
      <p:sp>
        <p:nvSpPr>
          <p:cNvPr id="3" name="Объект 2"/>
          <p:cNvSpPr>
            <a:spLocks noGrp="1"/>
          </p:cNvSpPr>
          <p:nvPr>
            <p:ph idx="1"/>
          </p:nvPr>
        </p:nvSpPr>
        <p:spPr>
          <a:xfrm>
            <a:off x="457200" y="1773238"/>
            <a:ext cx="8229600" cy="4352925"/>
          </a:xfrm>
        </p:spPr>
        <p:txBody>
          <a:bodyPr>
            <a:normAutofit lnSpcReduction="10000"/>
          </a:bodyPr>
          <a:lstStyle/>
          <a:p>
            <a:pPr marL="0" indent="0" eaLnBrk="1" hangingPunct="1">
              <a:lnSpc>
                <a:spcPct val="80000"/>
              </a:lnSpc>
              <a:buFont typeface="Arial" charset="0"/>
              <a:buNone/>
              <a:defRPr/>
            </a:pPr>
            <a:r>
              <a:rPr lang="ru-RU" sz="2000" smtClean="0"/>
              <a:t>2. Для защиты прав и законных интересов потерпевших, являющихся несовершеннолетними </a:t>
            </a:r>
            <a:r>
              <a:rPr lang="ru-RU" sz="2000" b="1" smtClean="0"/>
              <a:t>или </a:t>
            </a:r>
            <a:r>
              <a:rPr lang="ru-RU" sz="2000" smtClean="0"/>
              <a:t>не владеющих языком судопроизводства </a:t>
            </a:r>
            <a:r>
              <a:rPr lang="ru-RU" sz="2000" b="1" smtClean="0"/>
              <a:t>либо</a:t>
            </a:r>
            <a:r>
              <a:rPr lang="ru-RU" sz="2000" smtClean="0"/>
              <a:t> по своему физическому или психическому состоянию лишенных возможности самостоятельно защищать свои права и законные интересы, к обязательному участию в процессе привлекаются их законные представители и представители. </a:t>
            </a:r>
            <a:br>
              <a:rPr lang="ru-RU" sz="2000" smtClean="0"/>
            </a:br>
            <a:r>
              <a:rPr lang="ru-RU" sz="2000" smtClean="0"/>
              <a:t>      В таких случаях в качестве представителя потерпевшего допускается адвокат, избранный потерпевшим либо его законным представителем. В случае, если адвокат не приглашен самим потерпевшим или его законным представителем, участие адвоката обеспечивается органом, ведущим уголовный процесс, путем вынесения постановления, обязательного для профессиональной организации адвокатов или ее структурного подразделения. Орган, ведущий уголовный процесс, не вправе рекомендовать пригласить в качестве защитника конкретного адвоката. </a:t>
            </a:r>
            <a:br>
              <a:rPr lang="ru-RU" sz="2000" smtClean="0"/>
            </a:br>
            <a:r>
              <a:rPr lang="ru-RU" sz="2000" smtClean="0"/>
              <a:t>      Оплата труда адвоката в случае отсутствия у потерпевшего или его законного представителя средств производится за счет бюджетных средств в порядке, установленном настоящим Кодексом.</a:t>
            </a:r>
            <a:br>
              <a:rPr lang="ru-RU" sz="2000" smtClean="0"/>
            </a:br>
            <a:endParaRPr lang="ru-RU"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ru-RU" sz="4000" b="1" smtClean="0"/>
              <a:t>Статья 174. УПК РК</a:t>
            </a:r>
            <a:br>
              <a:rPr lang="ru-RU" sz="4000" b="1" smtClean="0"/>
            </a:br>
            <a:r>
              <a:rPr lang="ru-RU" sz="4000" b="1" smtClean="0"/>
              <a:t>Оплата юридической помощи</a:t>
            </a:r>
          </a:p>
        </p:txBody>
      </p:sp>
      <p:sp>
        <p:nvSpPr>
          <p:cNvPr id="47106" name="Rectangle 3"/>
          <p:cNvSpPr>
            <a:spLocks noGrp="1"/>
          </p:cNvSpPr>
          <p:nvPr>
            <p:ph type="body" idx="1"/>
          </p:nvPr>
        </p:nvSpPr>
        <p:spPr/>
        <p:txBody>
          <a:bodyPr/>
          <a:lstStyle/>
          <a:p>
            <a:pPr>
              <a:lnSpc>
                <a:spcPct val="90000"/>
              </a:lnSpc>
              <a:buFont typeface="Arial" charset="0"/>
              <a:buNone/>
            </a:pPr>
            <a:r>
              <a:rPr lang="ru-RU" b="1" smtClean="0"/>
              <a:t>	</a:t>
            </a:r>
            <a:r>
              <a:rPr lang="ru-RU" smtClean="0"/>
              <a:t>2. В случаях, предусмотренных настоящим Кодексом, когда адвокат участвовал в досудебном производстве либо в суде по назначению в качестве защитника, либо в качестве представителя потерпевшего, частного обвинителя без заключения договора с клиентом, расходы по оплате труда адвокатов осуществляются за счет бюджетных средств.</a:t>
            </a:r>
            <a:br>
              <a:rPr lang="ru-RU" smtClean="0"/>
            </a:br>
            <a:r>
              <a:rPr lang="ru-RU" b="1"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ru-RU" sz="2800" b="1" smtClean="0"/>
              <a:t>Статья 428. </a:t>
            </a:r>
            <a:br>
              <a:rPr lang="ru-RU" sz="2800" b="1" smtClean="0"/>
            </a:br>
            <a:r>
              <a:rPr lang="ru-RU" sz="2800" b="1" smtClean="0"/>
              <a:t>Назначение заседания</a:t>
            </a:r>
            <a:br>
              <a:rPr lang="ru-RU" sz="2800" b="1" smtClean="0"/>
            </a:br>
            <a:r>
              <a:rPr lang="ru-RU" sz="2800" b="1" smtClean="0"/>
              <a:t>суда апелляционной</a:t>
            </a:r>
            <a:r>
              <a:rPr lang="ru-RU" sz="2800" smtClean="0"/>
              <a:t> </a:t>
            </a:r>
            <a:r>
              <a:rPr lang="ru-RU" sz="2800" b="1" smtClean="0"/>
              <a:t>инстанции</a:t>
            </a:r>
          </a:p>
        </p:txBody>
      </p:sp>
      <p:sp>
        <p:nvSpPr>
          <p:cNvPr id="48130" name="Rectangle 3"/>
          <p:cNvSpPr>
            <a:spLocks noGrp="1"/>
          </p:cNvSpPr>
          <p:nvPr>
            <p:ph type="body" idx="1"/>
          </p:nvPr>
        </p:nvSpPr>
        <p:spPr/>
        <p:txBody>
          <a:bodyPr/>
          <a:lstStyle/>
          <a:p>
            <a:pPr>
              <a:lnSpc>
                <a:spcPct val="80000"/>
              </a:lnSpc>
              <a:buFont typeface="Arial" charset="0"/>
              <a:buNone/>
            </a:pPr>
            <a:r>
              <a:rPr lang="ru-RU" sz="2400" smtClean="0"/>
              <a:t>	4. Участие защитника в апелляционной инстанции осуществляется в случаях, предусмотренных частью первой </a:t>
            </a:r>
            <a:r>
              <a:rPr lang="ru-RU" sz="2400" smtClean="0">
                <a:hlinkClick r:id="rId2"/>
              </a:rPr>
              <a:t>статьи 67</a:t>
            </a:r>
            <a:r>
              <a:rPr lang="ru-RU" sz="2400" smtClean="0"/>
              <a:t> настоящего Кодекса. В тех случаях, когда дело рассматривается в отношении несовершеннолетнего осужденного либо по апелляционной жалобе потерпевшего (гражданского истца), их представителей, протесту прокурора, в которой ставится вопрос об ухудшении положения осужденного, либо когда досудебное производство по делу и рассмотрение дела в суде первой инстанции осуществлялись без участия обвиняемого, либо при исследовании апелляционной инстанцией новых доказательств участие защитника в апелляционной инстанции обязательно.</a:t>
            </a:r>
            <a:br>
              <a:rPr lang="ru-RU" sz="2400" smtClean="0"/>
            </a:br>
            <a:r>
              <a:rPr lang="ru-RU" sz="2400" smtClean="0"/>
              <a:t/>
            </a:r>
            <a:br>
              <a:rPr lang="ru-RU" sz="2400" smtClean="0"/>
            </a:br>
            <a:endParaRPr lang="ru-RU"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1475"/>
          </a:xfrm>
          <a:solidFill>
            <a:schemeClr val="accent1">
              <a:lumMod val="40000"/>
              <a:lumOff val="60000"/>
            </a:schemeClr>
          </a:solidFill>
        </p:spPr>
        <p:txBody>
          <a:bodyPr>
            <a:noAutofit/>
          </a:bodyPr>
          <a:lstStyle/>
          <a:p>
            <a:pPr eaLnBrk="1" hangingPunct="1">
              <a:defRPr/>
            </a:pPr>
            <a:r>
              <a:rPr lang="ru-RU" sz="3000" b="1" smtClean="0"/>
              <a:t>Статья 478. </a:t>
            </a:r>
            <a:br>
              <a:rPr lang="ru-RU" sz="3000" b="1" smtClean="0"/>
            </a:br>
            <a:r>
              <a:rPr lang="ru-RU" sz="3000" b="1" smtClean="0"/>
              <a:t>Порядок разрешения вопросов, связанных с</a:t>
            </a:r>
            <a:br>
              <a:rPr lang="ru-RU" sz="3000" b="1" smtClean="0"/>
            </a:br>
            <a:r>
              <a:rPr lang="ru-RU" sz="3000" b="1" smtClean="0"/>
              <a:t>исполнением приговора</a:t>
            </a:r>
            <a:r>
              <a:rPr lang="ru-RU" smtClean="0"/>
              <a:t> </a:t>
            </a:r>
          </a:p>
        </p:txBody>
      </p:sp>
      <p:sp>
        <p:nvSpPr>
          <p:cNvPr id="3" name="Объект 2"/>
          <p:cNvSpPr>
            <a:spLocks noGrp="1"/>
          </p:cNvSpPr>
          <p:nvPr>
            <p:ph idx="1"/>
          </p:nvPr>
        </p:nvSpPr>
        <p:spPr>
          <a:xfrm>
            <a:off x="457200" y="2205038"/>
            <a:ext cx="8229600" cy="3921125"/>
          </a:xfrm>
        </p:spPr>
        <p:txBody>
          <a:bodyPr>
            <a:normAutofit lnSpcReduction="10000"/>
          </a:bodyPr>
          <a:lstStyle/>
          <a:p>
            <a:pPr marL="0" indent="0" eaLnBrk="1" hangingPunct="1">
              <a:lnSpc>
                <a:spcPct val="80000"/>
              </a:lnSpc>
              <a:buFont typeface="Arial" charset="0"/>
              <a:buNone/>
              <a:defRPr/>
            </a:pPr>
            <a:r>
              <a:rPr lang="ru-RU" smtClean="0"/>
              <a:t>6. При рассмотрении судом вопросов, связанных с исполнением приговоров в отношении осужденных, участие защитника обязательно в случаях, предусмотренных частью первой </a:t>
            </a:r>
            <a:r>
              <a:rPr lang="ru-RU" smtClean="0">
                <a:hlinkClick r:id="rId2"/>
              </a:rPr>
              <a:t>статьи 67</a:t>
            </a:r>
            <a:r>
              <a:rPr lang="ru-RU" smtClean="0"/>
              <a:t> настоящего Кодекса.</a:t>
            </a:r>
            <a:br>
              <a:rPr lang="ru-RU" smtClean="0"/>
            </a:br>
            <a:r>
              <a:rPr lang="ru-RU" smtClean="0"/>
              <a:t>В случаях оказания юридической помощи осужденным адвокатами на основании постановления суда оплата их труда производится в соответствии со </a:t>
            </a:r>
            <a:r>
              <a:rPr lang="ru-RU" smtClean="0">
                <a:hlinkClick r:id="rId3"/>
              </a:rPr>
              <a:t>статьей 68</a:t>
            </a:r>
            <a:r>
              <a:rPr lang="ru-RU" smtClean="0"/>
              <a:t> настоящего Кодекса.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ru-RU" sz="4000" smtClean="0"/>
              <a:t> </a:t>
            </a:r>
            <a:r>
              <a:rPr lang="ru-RU" sz="3000" b="1" smtClean="0"/>
              <a:t>Статья 495. </a:t>
            </a:r>
            <a:br>
              <a:rPr lang="ru-RU" sz="3000" b="1" smtClean="0"/>
            </a:br>
            <a:r>
              <a:rPr lang="ru-RU" sz="3000" b="1" smtClean="0"/>
              <a:t>Основания обязательного участия защитника в суде</a:t>
            </a:r>
            <a:r>
              <a:rPr lang="ru-RU" sz="3000" smtClean="0"/>
              <a:t> </a:t>
            </a:r>
            <a:r>
              <a:rPr lang="ru-RU" sz="3000" b="1" smtClean="0"/>
              <a:t>кассационной инстанции</a:t>
            </a:r>
          </a:p>
        </p:txBody>
      </p:sp>
      <p:sp>
        <p:nvSpPr>
          <p:cNvPr id="50178" name="Rectangle 3"/>
          <p:cNvSpPr>
            <a:spLocks noGrp="1"/>
          </p:cNvSpPr>
          <p:nvPr>
            <p:ph type="body" idx="1"/>
          </p:nvPr>
        </p:nvSpPr>
        <p:spPr/>
        <p:txBody>
          <a:bodyPr/>
          <a:lstStyle/>
          <a:p>
            <a:pPr>
              <a:lnSpc>
                <a:spcPct val="90000"/>
              </a:lnSpc>
            </a:pPr>
            <a:r>
              <a:rPr lang="ru-RU" sz="2800" smtClean="0"/>
              <a:t>Участие защитника в судебном заседании кассационной инстанции обязательно в случаях, предусмотренных частью первой </a:t>
            </a:r>
            <a:r>
              <a:rPr lang="ru-RU" sz="2800" smtClean="0">
                <a:hlinkClick r:id="rId2"/>
              </a:rPr>
              <a:t>статьи 67</a:t>
            </a:r>
            <a:r>
              <a:rPr lang="ru-RU" sz="2800" smtClean="0"/>
              <a:t> настоящего Кодекса.</a:t>
            </a:r>
            <a:br>
              <a:rPr lang="ru-RU" sz="2800" smtClean="0"/>
            </a:br>
            <a:r>
              <a:rPr lang="ru-RU" sz="2800" smtClean="0"/>
              <a:t>В таких случаях вопросы, связанные с приглашением, назначением, заменой защитника, оплатой его труда, разрешаются в порядке, установленном </a:t>
            </a:r>
            <a:r>
              <a:rPr lang="ru-RU" sz="2800" smtClean="0">
                <a:hlinkClick r:id="rId3"/>
              </a:rPr>
              <a:t>статьей 68</a:t>
            </a:r>
            <a:r>
              <a:rPr lang="ru-RU" sz="2800" smtClean="0"/>
              <a:t> настоящего Кодекса.</a:t>
            </a:r>
            <a:br>
              <a:rPr lang="ru-RU" sz="2800" smtClean="0"/>
            </a:br>
            <a:r>
              <a:rPr lang="ru-RU" sz="2000" smtClean="0"/>
              <a:t>Сноска. Статья 495 в редакции Закона РК от 31.10.2015 </a:t>
            </a:r>
            <a:r>
              <a:rPr lang="ru-RU" sz="2000" smtClean="0">
                <a:hlinkClick r:id="rId4"/>
              </a:rPr>
              <a:t>№ 378-V</a:t>
            </a:r>
            <a:r>
              <a:rPr lang="ru-RU" sz="2000" smtClean="0"/>
              <a:t> (вводится в действие с 01.01.2016).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Autofit/>
          </a:bodyPr>
          <a:lstStyle/>
          <a:p>
            <a:pPr eaLnBrk="1" hangingPunct="1">
              <a:defRPr/>
            </a:pPr>
            <a:r>
              <a:rPr lang="ru-RU" sz="3200" b="1" smtClean="0"/>
              <a:t> </a:t>
            </a:r>
            <a:r>
              <a:rPr lang="ru-RU" sz="3000" b="1" smtClean="0"/>
              <a:t>Статья 112. </a:t>
            </a:r>
            <a:br>
              <a:rPr lang="ru-RU" sz="3000" b="1" smtClean="0"/>
            </a:br>
            <a:r>
              <a:rPr lang="ru-RU" sz="3000" b="1" smtClean="0"/>
              <a:t>Оказание бесплатной юридической помощи</a:t>
            </a:r>
            <a:r>
              <a:rPr lang="ru-RU" smtClean="0"/>
              <a:t> </a:t>
            </a:r>
          </a:p>
        </p:txBody>
      </p:sp>
      <p:sp>
        <p:nvSpPr>
          <p:cNvPr id="51202" name="Объект 2"/>
          <p:cNvSpPr>
            <a:spLocks noGrp="1"/>
          </p:cNvSpPr>
          <p:nvPr>
            <p:ph idx="1"/>
          </p:nvPr>
        </p:nvSpPr>
        <p:spPr/>
        <p:txBody>
          <a:bodyPr/>
          <a:lstStyle/>
          <a:p>
            <a:pPr marL="0" indent="0">
              <a:buFont typeface="Arial" charset="0"/>
              <a:buNone/>
            </a:pPr>
            <a:r>
              <a:rPr lang="ru-RU" sz="2400" smtClean="0"/>
              <a:t>1. Судья при подготовке дела к судебному разбирательству или суд при рассмотрении дела обязан освободить полностью от оплаты юридической помощи и возмещения расходов, связанных с представительством, и отнести их за счет бюджетных средств при рассмотрении дел следующих лиц:</a:t>
            </a:r>
          </a:p>
          <a:p>
            <a:pPr marL="0" indent="0">
              <a:buFont typeface="Arial" charset="0"/>
              <a:buNone/>
            </a:pPr>
            <a:r>
              <a:rPr lang="ru-RU" sz="2400" smtClean="0"/>
              <a:t>1)	истцов по спорам о возмещении вреда, причиненного смертью кормильца;</a:t>
            </a:r>
            <a:br>
              <a:rPr lang="ru-RU" sz="2400" smtClean="0"/>
            </a:br>
            <a:r>
              <a:rPr lang="ru-RU" sz="2400" smtClean="0"/>
              <a:t>2)	истцов по спорам о возмещении вреда, причиненного повреждением здоровья, связанным с работой, </a:t>
            </a:r>
            <a:r>
              <a:rPr lang="ru-RU" sz="2400" b="1" smtClean="0"/>
              <a:t>либо причиненного уголовным правонарушением;</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ru-RU" sz="3000" b="1" smtClean="0"/>
              <a:t>Статья 112. </a:t>
            </a:r>
            <a:br>
              <a:rPr lang="ru-RU" sz="3000" b="1" smtClean="0"/>
            </a:br>
            <a:r>
              <a:rPr lang="ru-RU" sz="3000" b="1" smtClean="0"/>
              <a:t>Оказание бесплатной юридической помощи</a:t>
            </a:r>
          </a:p>
        </p:txBody>
      </p:sp>
      <p:sp>
        <p:nvSpPr>
          <p:cNvPr id="52226" name="Rectangle 3"/>
          <p:cNvSpPr>
            <a:spLocks noGrp="1"/>
          </p:cNvSpPr>
          <p:nvPr>
            <p:ph type="body" idx="1"/>
          </p:nvPr>
        </p:nvSpPr>
        <p:spPr/>
        <p:txBody>
          <a:bodyPr/>
          <a:lstStyle/>
          <a:p>
            <a:pPr>
              <a:lnSpc>
                <a:spcPct val="80000"/>
              </a:lnSpc>
              <a:buFont typeface="Arial" charset="0"/>
              <a:buNone/>
            </a:pPr>
            <a:r>
              <a:rPr lang="ru-RU" sz="1800" smtClean="0"/>
              <a:t>	</a:t>
            </a:r>
            <a:r>
              <a:rPr lang="ru-RU" sz="2200" smtClean="0"/>
              <a:t>3)	истцов и ответчиков по спорам, не связанным с предпринимательской деятельностью, являющихся участниками Великой Отечественной войны, лицами, приравненными к ним, военнослужащими срочной службы, инвалидами I и II групп, пенсионерами по возрасту;</a:t>
            </a:r>
            <a:br>
              <a:rPr lang="ru-RU" sz="2200" smtClean="0"/>
            </a:br>
            <a:r>
              <a:rPr lang="ru-RU" sz="2200" smtClean="0"/>
              <a:t>4)	истцов по спорам о возмещении вреда реабилитированным в соответствии с законом.</a:t>
            </a:r>
          </a:p>
          <a:p>
            <a:pPr>
              <a:lnSpc>
                <a:spcPct val="80000"/>
              </a:lnSpc>
              <a:buFont typeface="Arial" charset="0"/>
              <a:buNone/>
            </a:pPr>
            <a:r>
              <a:rPr lang="ru-RU" sz="2200" smtClean="0"/>
              <a:t>	3.	К ходатайству лица об освобождении от оплаты юридической помощи и о возмещении расходов, связанных с его представительством, в случаях, предусмотренных частью первой настоящей статьи, должны быть приобщены документы и другие доказательства, подтверждающие право данного лица на получение юридической помощи из средств республиканского бюджета.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ru-RU" b="1" smtClean="0"/>
              <a:t>Правовая основа ГГЮП:</a:t>
            </a:r>
          </a:p>
        </p:txBody>
      </p:sp>
      <p:sp>
        <p:nvSpPr>
          <p:cNvPr id="16386" name="Rectangle 3"/>
          <p:cNvSpPr>
            <a:spLocks noGrp="1"/>
          </p:cNvSpPr>
          <p:nvPr>
            <p:ph type="body" idx="1"/>
          </p:nvPr>
        </p:nvSpPr>
        <p:spPr/>
        <p:txBody>
          <a:bodyPr/>
          <a:lstStyle/>
          <a:p>
            <a:pPr marL="609600" indent="-609600">
              <a:lnSpc>
                <a:spcPct val="80000"/>
              </a:lnSpc>
              <a:buFont typeface="Arial" charset="0"/>
              <a:buNone/>
            </a:pPr>
            <a:r>
              <a:rPr lang="ru-RU" sz="2000" b="1" smtClean="0"/>
              <a:t>6.	О гарантированной государством юридической помощи</a:t>
            </a:r>
          </a:p>
          <a:p>
            <a:pPr marL="609600" indent="-609600">
              <a:lnSpc>
                <a:spcPct val="80000"/>
              </a:lnSpc>
              <a:buFont typeface="Arial" charset="0"/>
              <a:buNone/>
            </a:pPr>
            <a:r>
              <a:rPr lang="ru-RU" sz="2000" smtClean="0"/>
              <a:t>	Закон РК от 3 июля 2013 года № 122-V</a:t>
            </a:r>
            <a:endParaRPr lang="ru-RU" sz="2000" b="1" smtClean="0"/>
          </a:p>
          <a:p>
            <a:pPr marL="609600" indent="-609600">
              <a:lnSpc>
                <a:spcPct val="80000"/>
              </a:lnSpc>
              <a:buFont typeface="Arial" charset="0"/>
              <a:buNone/>
            </a:pPr>
            <a:r>
              <a:rPr lang="ru-RU" sz="2000" b="1" smtClean="0"/>
              <a:t>7.	О минимальных социальных стандартах и их гарантиях (ст. 37)</a:t>
            </a:r>
          </a:p>
          <a:p>
            <a:pPr marL="609600" indent="-609600">
              <a:lnSpc>
                <a:spcPct val="80000"/>
              </a:lnSpc>
              <a:buFont typeface="Arial" charset="0"/>
              <a:buNone/>
            </a:pPr>
            <a:r>
              <a:rPr lang="ru-RU" sz="2000" smtClean="0"/>
              <a:t>	Закон РКот 19 мая 2015 года № 314-V ЗРК</a:t>
            </a:r>
            <a:endParaRPr lang="ru-RU" sz="2000" b="1" smtClean="0"/>
          </a:p>
          <a:p>
            <a:pPr marL="609600" indent="-609600">
              <a:lnSpc>
                <a:spcPct val="80000"/>
              </a:lnSpc>
              <a:buFont typeface="Arial" charset="0"/>
              <a:buNone/>
            </a:pPr>
            <a:r>
              <a:rPr lang="ru-RU" sz="2000" b="1" smtClean="0"/>
              <a:t>8.	Об утверждении минимальных социальных стандартов в сфере оказания гарантированной государством юридической помощи</a:t>
            </a:r>
          </a:p>
          <a:p>
            <a:pPr marL="609600" indent="-609600">
              <a:lnSpc>
                <a:spcPct val="80000"/>
              </a:lnSpc>
              <a:buFont typeface="Arial" charset="0"/>
              <a:buNone/>
            </a:pPr>
            <a:r>
              <a:rPr lang="ru-RU" sz="2000" smtClean="0"/>
              <a:t>	Приказ и.о. Министра юстиции Республики Казахстан от 30 июля 2015 года № 427. Зарегистрирован в Министерстве юстиции Республики Казахстан 21 августа 2015 года № 11920</a:t>
            </a:r>
            <a:endParaRPr lang="ru-RU" sz="2000" b="1" smtClean="0"/>
          </a:p>
          <a:p>
            <a:pPr marL="609600" indent="-609600">
              <a:lnSpc>
                <a:spcPct val="80000"/>
              </a:lnSpc>
              <a:buFont typeface="Arial" charset="0"/>
              <a:buNone/>
            </a:pPr>
            <a:r>
              <a:rPr lang="ru-RU" sz="2000" b="1" smtClean="0"/>
              <a:t>9.	Об утверждении критериев качества оказываемой юридической помощи</a:t>
            </a:r>
          </a:p>
          <a:p>
            <a:pPr marL="609600" indent="-609600">
              <a:lnSpc>
                <a:spcPct val="80000"/>
              </a:lnSpc>
              <a:buFont typeface="Arial" charset="0"/>
              <a:buNone/>
            </a:pPr>
            <a:r>
              <a:rPr lang="ru-RU" sz="2000" smtClean="0"/>
              <a:t>	Приказ Министра юстиции Республики Казахстан от 16 февраля 2015 года № 89. Зарегистрирован в Министерстве юстиции Республики Казахстан 5 марта 2015 года № 10392</a:t>
            </a:r>
          </a:p>
          <a:p>
            <a:pPr marL="609600" indent="-609600">
              <a:lnSpc>
                <a:spcPct val="80000"/>
              </a:lnSpc>
              <a:buFont typeface="Arial" charset="0"/>
              <a:buNone/>
            </a:pPr>
            <a:endParaRPr lang="ru-RU" sz="2000" b="1" smtClean="0"/>
          </a:p>
          <a:p>
            <a:pPr marL="609600" indent="-609600">
              <a:lnSpc>
                <a:spcPct val="80000"/>
              </a:lnSpc>
              <a:buFont typeface="Arial" charset="0"/>
              <a:buNone/>
            </a:pPr>
            <a:endParaRPr lang="ru-RU" sz="2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ru-RU" sz="3000" b="1" smtClean="0"/>
              <a:t>Статья 112. </a:t>
            </a:r>
            <a:br>
              <a:rPr lang="ru-RU" sz="3000" b="1" smtClean="0"/>
            </a:br>
            <a:r>
              <a:rPr lang="ru-RU" sz="3000" b="1" smtClean="0"/>
              <a:t>Оказание бесплатной юридической помощи</a:t>
            </a:r>
          </a:p>
        </p:txBody>
      </p:sp>
      <p:sp>
        <p:nvSpPr>
          <p:cNvPr id="53250" name="Rectangle 3"/>
          <p:cNvSpPr>
            <a:spLocks noGrp="1"/>
          </p:cNvSpPr>
          <p:nvPr>
            <p:ph type="body" idx="1"/>
          </p:nvPr>
        </p:nvSpPr>
        <p:spPr/>
        <p:txBody>
          <a:bodyPr/>
          <a:lstStyle/>
          <a:p>
            <a:pPr>
              <a:lnSpc>
                <a:spcPct val="80000"/>
              </a:lnSpc>
              <a:buFont typeface="Arial" charset="0"/>
              <a:buNone/>
            </a:pPr>
            <a:r>
              <a:rPr lang="ru-RU" sz="2400" smtClean="0"/>
              <a:t>4. 	Суд выносит определение об освобождении лица от оплаты юридической помощи и возмещения расходов, связанных с его представительством, или об отказе в удовлетворении ходатайства, которое обжалованию, опротестованию не подлежит. Доводы о несогласии с вынесенным определением могут быть включены в апелляционную жалобу.</a:t>
            </a:r>
          </a:p>
          <a:p>
            <a:pPr>
              <a:lnSpc>
                <a:spcPct val="80000"/>
              </a:lnSpc>
              <a:buFont typeface="Arial" charset="0"/>
              <a:buNone/>
            </a:pPr>
            <a:r>
              <a:rPr lang="ru-RU" sz="2400" smtClean="0"/>
              <a:t>5. 	Определение суда об освобождении лица от оплаты юридической помощи и возмещения расходов, связанных с представительством, незамедлительно направляется в территориальную коллегию адвокатов или ее структурное подразделение по месту нахождения суда, рассматривающего гражданское дело, которые в установленный судом срок обязаны обеспечить участие адвоката в суде.</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2519362"/>
          </a:xfrm>
          <a:solidFill>
            <a:schemeClr val="accent1">
              <a:lumMod val="20000"/>
              <a:lumOff val="80000"/>
            </a:schemeClr>
          </a:solidFill>
        </p:spPr>
        <p:txBody>
          <a:bodyPr>
            <a:noAutofit/>
          </a:bodyPr>
          <a:lstStyle/>
          <a:p>
            <a:pPr eaLnBrk="1" hangingPunct="1">
              <a:defRPr/>
            </a:pPr>
            <a:r>
              <a:rPr lang="ru-RU" sz="2200" b="1" dirty="0" smtClean="0"/>
              <a:t>Глава 35. </a:t>
            </a:r>
            <a:r>
              <a:rPr lang="ru-RU" sz="2200" b="1" smtClean="0"/>
              <a:t>ПРОИЗВОДСТВО ПО ДЕЛАМ ОБ ОГРАНИЧЕНИИ ДЕЕСПОСОБНОСТИ ГРАЖДАНИНА, О ПРИЗНАНИИ ГРАЖДАНИНА НЕДЕЕСПОСОБНЫМ, ОБ ОГРАНИЧЕНИИ ИЛИ О ЛИШЕНИИ НЕСОВЕРШЕННОЛЕТНЕГО В ВОЗРАСТЕ ОТ ЧЕТЫРНАДЦАТИ ДО ВОСЕМНАДЦАТИ ЛЕТ ПРАВА САМОСТОЯТЕЛЬНО РАСПОРЯЖАТЬСЯ СВОИМИ ДОХОДАМИ</a:t>
            </a:r>
            <a:br>
              <a:rPr lang="ru-RU" sz="2200" b="1" smtClean="0"/>
            </a:br>
            <a:endParaRPr lang="ru-RU" sz="2200" b="1" smtClean="0"/>
          </a:p>
        </p:txBody>
      </p:sp>
      <p:sp>
        <p:nvSpPr>
          <p:cNvPr id="3" name="Объект 2"/>
          <p:cNvSpPr>
            <a:spLocks noGrp="1"/>
          </p:cNvSpPr>
          <p:nvPr>
            <p:ph idx="1"/>
          </p:nvPr>
        </p:nvSpPr>
        <p:spPr>
          <a:xfrm>
            <a:off x="457200" y="2852738"/>
            <a:ext cx="8229600" cy="3273425"/>
          </a:xfrm>
        </p:spPr>
        <p:txBody>
          <a:bodyPr>
            <a:normAutofit lnSpcReduction="10000"/>
          </a:bodyPr>
          <a:lstStyle/>
          <a:p>
            <a:pPr eaLnBrk="1" hangingPunct="1">
              <a:lnSpc>
                <a:spcPct val="90000"/>
              </a:lnSpc>
              <a:buFont typeface="Arial" charset="0"/>
              <a:buNone/>
              <a:defRPr/>
            </a:pPr>
            <a:r>
              <a:rPr lang="ru-RU" sz="2000" b="1" dirty="0" smtClean="0"/>
              <a:t>	Статья 325. ГПК РК </a:t>
            </a:r>
            <a:br>
              <a:rPr lang="ru-RU" sz="2000" b="1" dirty="0" smtClean="0"/>
            </a:br>
            <a:r>
              <a:rPr lang="ru-RU" sz="2000" b="1" dirty="0" smtClean="0"/>
              <a:t>Подготовка дела к судебному разбирательству </a:t>
            </a:r>
            <a:r>
              <a:rPr lang="ru-RU" sz="2000" dirty="0" smtClean="0"/>
              <a:t>	</a:t>
            </a:r>
          </a:p>
          <a:p>
            <a:pPr eaLnBrk="1" hangingPunct="1">
              <a:lnSpc>
                <a:spcPct val="90000"/>
              </a:lnSpc>
              <a:buFont typeface="Arial" charset="0"/>
              <a:buNone/>
              <a:defRPr/>
            </a:pPr>
            <a:r>
              <a:rPr lang="ru-RU" sz="2000" dirty="0" smtClean="0"/>
              <a:t>	1. При подготовке дела к судебному разбирательству судья назначает официального представителя-адвоката для представления и защиты им интересов гражданина в процессе по возбужденному делу.</a:t>
            </a:r>
            <a:br>
              <a:rPr lang="ru-RU" sz="2000" dirty="0" smtClean="0"/>
            </a:br>
            <a:r>
              <a:rPr lang="ru-RU" sz="2000" dirty="0" smtClean="0"/>
              <a:t>Официальный представитель-адвокат обладает полномочиями законного представителя. В соответствии с </a:t>
            </a:r>
            <a:r>
              <a:rPr lang="ru-RU" sz="2000" dirty="0" smtClean="0">
                <a:hlinkClick r:id="rId2"/>
              </a:rPr>
              <a:t>законом</a:t>
            </a:r>
            <a:r>
              <a:rPr lang="ru-RU" sz="2000" dirty="0" smtClean="0"/>
              <a:t> юридическая помощь такого адвоката предоставляется бесплатно за счет бюджетных средств.</a:t>
            </a:r>
          </a:p>
          <a:p>
            <a:pPr>
              <a:buFont typeface="Arial" charset="0"/>
              <a:buNone/>
              <a:defRPr/>
            </a:pPr>
            <a:r>
              <a:rPr lang="ru-RU" sz="2000" dirty="0" smtClean="0"/>
              <a:t>	Иные основания для оказания юридической помощи адвокатами за счет государства не предусмотрены.</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37"/>
          </a:xfrm>
          <a:solidFill>
            <a:schemeClr val="bg2">
              <a:lumMod val="90000"/>
            </a:schemeClr>
          </a:solidFill>
        </p:spPr>
        <p:txBody>
          <a:bodyPr>
            <a:noAutofit/>
          </a:bodyPr>
          <a:lstStyle/>
          <a:p>
            <a:pPr eaLnBrk="1" hangingPunct="1">
              <a:defRPr/>
            </a:pPr>
            <a:r>
              <a:rPr lang="ru-RU" sz="4000" b="1" smtClean="0"/>
              <a:t>Статья 749. КоАП РК</a:t>
            </a:r>
            <a:br>
              <a:rPr lang="ru-RU" sz="4000" b="1" smtClean="0"/>
            </a:br>
            <a:r>
              <a:rPr lang="ru-RU" sz="4000" b="1" smtClean="0"/>
              <a:t>Обязательное участие защитника</a:t>
            </a:r>
            <a:endParaRPr lang="ru-RU" sz="4000" smtClean="0"/>
          </a:p>
        </p:txBody>
      </p:sp>
      <p:sp>
        <p:nvSpPr>
          <p:cNvPr id="55298" name="Объект 2"/>
          <p:cNvSpPr>
            <a:spLocks noGrp="1"/>
          </p:cNvSpPr>
          <p:nvPr>
            <p:ph idx="1"/>
          </p:nvPr>
        </p:nvSpPr>
        <p:spPr>
          <a:xfrm>
            <a:off x="457200" y="1916113"/>
            <a:ext cx="8229600" cy="4210050"/>
          </a:xfrm>
        </p:spPr>
        <p:txBody>
          <a:bodyPr/>
          <a:lstStyle/>
          <a:p>
            <a:pPr marL="0" indent="0">
              <a:buFont typeface="Arial" charset="0"/>
              <a:buNone/>
            </a:pPr>
            <a:r>
              <a:rPr lang="ru-RU" sz="2200" smtClean="0"/>
              <a:t>1. Участие защитника в производстве по делу об административном правонарушении обязательно в случаях, если:</a:t>
            </a:r>
          </a:p>
          <a:p>
            <a:pPr marL="0" indent="0">
              <a:buFont typeface="Arial" charset="0"/>
              <a:buNone/>
            </a:pPr>
            <a:r>
              <a:rPr lang="ru-RU" sz="2200" smtClean="0"/>
              <a:t>1)	об этом ходатайствует лицо, привлекаемое к административной ответственности;</a:t>
            </a:r>
          </a:p>
          <a:p>
            <a:pPr marL="0" indent="0">
              <a:buFont typeface="Arial" charset="0"/>
              <a:buNone/>
            </a:pPr>
            <a:r>
              <a:rPr lang="ru-RU" sz="2200" smtClean="0"/>
              <a:t>2)	лицо, привлекаемое к административной ответственности, в силу физических или психических недостатков не может самостоятельно осуществлять свое право на защиту;</a:t>
            </a:r>
          </a:p>
          <a:p>
            <a:pPr marL="0" indent="0">
              <a:buFont typeface="Arial" charset="0"/>
              <a:buNone/>
            </a:pPr>
            <a:r>
              <a:rPr lang="ru-RU" sz="2200" smtClean="0"/>
              <a:t>3)	лицо, привлекаемое к административной ответственности, не владеет языком, на котором ведется производство;</a:t>
            </a:r>
          </a:p>
          <a:p>
            <a:pPr marL="0" indent="0">
              <a:buFont typeface="Arial" charset="0"/>
              <a:buNone/>
            </a:pPr>
            <a:r>
              <a:rPr lang="ru-RU" sz="2200" smtClean="0"/>
              <a:t>4)	лицо, привлекаемое к административной ответственности, является несовершеннолетним.</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ru-RU" sz="4000" b="1" smtClean="0"/>
              <a:t>Статья 749. КоАП РК</a:t>
            </a:r>
            <a:br>
              <a:rPr lang="ru-RU" sz="4000" b="1" smtClean="0"/>
            </a:br>
            <a:r>
              <a:rPr lang="ru-RU" sz="4000" b="1" smtClean="0"/>
              <a:t>Обязательное участие защитника</a:t>
            </a:r>
          </a:p>
        </p:txBody>
      </p:sp>
      <p:sp>
        <p:nvSpPr>
          <p:cNvPr id="56322" name="Rectangle 3"/>
          <p:cNvSpPr>
            <a:spLocks noGrp="1"/>
          </p:cNvSpPr>
          <p:nvPr>
            <p:ph type="body" idx="1"/>
          </p:nvPr>
        </p:nvSpPr>
        <p:spPr/>
        <p:txBody>
          <a:bodyPr/>
          <a:lstStyle/>
          <a:p>
            <a:pPr>
              <a:lnSpc>
                <a:spcPct val="80000"/>
              </a:lnSpc>
            </a:pPr>
            <a:r>
              <a:rPr lang="ru-RU" sz="2400" smtClean="0"/>
              <a:t>2. Если при наличии обстоятельств, предусмотренных частью первой настоящей статьи, защитник не приглашен самим лицом, привлекаемым к административной ответственности, его законными представителями, а также другими лицами по его поручению, </a:t>
            </a:r>
            <a:r>
              <a:rPr lang="ru-RU" sz="2400" b="1" smtClean="0"/>
              <a:t>судья, орган (должностное лицо), уполномоченные рассматривать дела об административных правонарушениях, обязаны обеспечить участие защитника</a:t>
            </a:r>
            <a:r>
              <a:rPr lang="ru-RU" sz="2400" smtClean="0"/>
              <a:t> на соответствующей стадии производства, </a:t>
            </a:r>
            <a:r>
              <a:rPr lang="ru-RU" sz="2400" b="1" smtClean="0"/>
              <a:t>о чем ими выносится постановление.</a:t>
            </a:r>
            <a:r>
              <a:rPr lang="ru-RU" sz="2400" smtClean="0"/>
              <a:t> Постановление направляется для исполнения в коллегию адвокатов области, города республиканского значения, столицы или ее структурные подразделения и подлежит исполнению </a:t>
            </a:r>
            <a:r>
              <a:rPr lang="ru-RU" sz="2400" b="1" smtClean="0"/>
              <a:t>в срок не более двадцати четырех часов с момента его получения.</a:t>
            </a:r>
            <a:r>
              <a:rPr lang="ru-RU" sz="240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Autofit/>
          </a:bodyPr>
          <a:lstStyle/>
          <a:p>
            <a:pPr eaLnBrk="1" hangingPunct="1">
              <a:defRPr/>
            </a:pPr>
            <a:r>
              <a:rPr lang="ru-RU" sz="2800" b="1" smtClean="0"/>
              <a:t>Статья 750. КоАП РК</a:t>
            </a:r>
            <a:br>
              <a:rPr lang="ru-RU" sz="2800" b="1" smtClean="0"/>
            </a:br>
            <a:r>
              <a:rPr lang="ru-RU" sz="2800" b="1" smtClean="0"/>
              <a:t>Приглашение, назначение, замена защитника, оплата его труда</a:t>
            </a:r>
          </a:p>
        </p:txBody>
      </p:sp>
      <p:sp>
        <p:nvSpPr>
          <p:cNvPr id="57346" name="Объект 2"/>
          <p:cNvSpPr>
            <a:spLocks noGrp="1"/>
          </p:cNvSpPr>
          <p:nvPr>
            <p:ph idx="1"/>
          </p:nvPr>
        </p:nvSpPr>
        <p:spPr>
          <a:xfrm>
            <a:off x="457200" y="1773238"/>
            <a:ext cx="8229600" cy="4352925"/>
          </a:xfrm>
        </p:spPr>
        <p:txBody>
          <a:bodyPr/>
          <a:lstStyle/>
          <a:p>
            <a:pPr marL="0" indent="0">
              <a:buFont typeface="Arial" charset="0"/>
              <a:buNone/>
            </a:pPr>
            <a:r>
              <a:rPr lang="ru-RU" sz="1800" b="1" smtClean="0"/>
              <a:t>2.	По просьбе лица, в отношении которого ведется производство по делу об административном правонарушении, участие защитника обеспечивается судьей, органом (должностным лицом), уполномоченными рассматривать дела об административных правонарушениях.</a:t>
            </a:r>
          </a:p>
          <a:p>
            <a:pPr marL="0" indent="0">
              <a:buFont typeface="Arial" charset="0"/>
              <a:buNone/>
            </a:pPr>
            <a:r>
              <a:rPr lang="ru-RU" sz="1800" b="1" smtClean="0"/>
              <a:t>3.	В тех случаях, когда участие избранного или назначенного защитника невозможно в течение двадцати четырех часов, судья, орган (должностное лицо), уполномоченные рассматривать дела об административных правонарушениях, вправе предложить лицу, в отношении которого ведется производство по делу об административном правонарушении, пригласить другого защитника или принять меры к назначению защитника через коллегию адвокатов или ее структурные подразделения. Судья, орган (должностное лицо), уполномоченные рассматривать дела об административных правонарушениях, не вправе рекомендовать лицу, в отношении которого ведется производство по делу об административном правонарушении, пригласить в качестве защитника определенное лицо.</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ru-RU" sz="2800" b="1" smtClean="0"/>
              <a:t>Статья 750. КоАП РК</a:t>
            </a:r>
            <a:br>
              <a:rPr lang="ru-RU" sz="2800" b="1" smtClean="0"/>
            </a:br>
            <a:r>
              <a:rPr lang="ru-RU" sz="2800" b="1" smtClean="0"/>
              <a:t>Приглашение, назначение, замена защитника, оплата его труда</a:t>
            </a:r>
          </a:p>
        </p:txBody>
      </p:sp>
      <p:sp>
        <p:nvSpPr>
          <p:cNvPr id="58370" name="Rectangle 3"/>
          <p:cNvSpPr>
            <a:spLocks noGrp="1"/>
          </p:cNvSpPr>
          <p:nvPr>
            <p:ph type="body" idx="1"/>
          </p:nvPr>
        </p:nvSpPr>
        <p:spPr/>
        <p:txBody>
          <a:bodyPr/>
          <a:lstStyle/>
          <a:p>
            <a:pPr>
              <a:lnSpc>
                <a:spcPct val="80000"/>
              </a:lnSpc>
              <a:buFont typeface="Arial" charset="0"/>
              <a:buNone/>
            </a:pPr>
            <a:r>
              <a:rPr lang="ru-RU" sz="1800" smtClean="0"/>
              <a:t>	4.	В случае административного задержания, если явка защитника, избранного лицом, в отношении которого ведется производство по делу об административном правонарушении, невозможна в течение трех часов, судья, орган (должностное лицо), уполномоченные рассматривать дела об административных правонарушениях, предлагают лицу, в отношении которого ведется производство по делу об административном правонарушении, пригласить другого защитника, а в случае отказа принимает меры к назначению защитника через коллегию адвокатов или ее структурные подразделения.</a:t>
            </a:r>
          </a:p>
          <a:p>
            <a:pPr>
              <a:lnSpc>
                <a:spcPct val="80000"/>
              </a:lnSpc>
              <a:buFont typeface="Arial" charset="0"/>
              <a:buNone/>
            </a:pPr>
            <a:r>
              <a:rPr lang="ru-RU" sz="1800" smtClean="0"/>
              <a:t>	5.	Оплата труда адвоката производится в соответствии с </a:t>
            </a:r>
            <a:r>
              <a:rPr lang="ru-RU" sz="1800" smtClean="0">
                <a:hlinkClick r:id="rId2"/>
              </a:rPr>
              <a:t>законодательством</a:t>
            </a:r>
            <a:r>
              <a:rPr lang="ru-RU" sz="1800" smtClean="0"/>
              <a:t> Республики Казахстан. Судья, орган (должностное лицо), уполномоченные рассматривать дела об административных правонарушениях, при наличии к тому оснований обязаны освободить лицо, в отношении которого ведется производство по делу об административном правонарушении, от оплаты </a:t>
            </a:r>
            <a:r>
              <a:rPr lang="ru-RU" sz="1800" smtClean="0">
                <a:hlinkClick r:id="rId3"/>
              </a:rPr>
              <a:t>юридической помощи</a:t>
            </a:r>
            <a:r>
              <a:rPr lang="ru-RU" sz="1800" smtClean="0"/>
              <a:t>. В этом случае оплата труда производится за счет бюджетных средств.</a:t>
            </a:r>
          </a:p>
          <a:p>
            <a:pPr>
              <a:lnSpc>
                <a:spcPct val="80000"/>
              </a:lnSpc>
              <a:buFont typeface="Arial" charset="0"/>
              <a:buNone/>
            </a:pPr>
            <a:r>
              <a:rPr lang="ru-RU" sz="1800" smtClean="0"/>
              <a:t>	6.	Расходы по оплате труда адвокатов производятся за счет бюджетных средств и в случае, предусмотренном частью второй </a:t>
            </a:r>
            <a:r>
              <a:rPr lang="ru-RU" sz="1800" smtClean="0">
                <a:hlinkClick r:id="rId4"/>
              </a:rPr>
              <a:t>749</a:t>
            </a:r>
            <a:r>
              <a:rPr lang="ru-RU" sz="1800" smtClean="0"/>
              <a:t> настоящего Кодекса, когда адвокат участвовал в производстве по делу по назначению.</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idx="4294967295"/>
          </p:nvPr>
        </p:nvSpPr>
        <p:spPr/>
        <p:txBody>
          <a:bodyPr/>
          <a:lstStyle/>
          <a:p>
            <a:pPr eaLnBrk="1" hangingPunct="1"/>
            <a:r>
              <a:rPr lang="ru-RU" sz="3000" b="1" smtClean="0"/>
              <a:t>Статья 13. </a:t>
            </a:r>
            <a:br>
              <a:rPr lang="ru-RU" sz="3000" b="1" smtClean="0"/>
            </a:br>
            <a:r>
              <a:rPr lang="ru-RU" sz="3000" b="1" smtClean="0"/>
              <a:t>Порядок оказания ГГЮП адвокатами</a:t>
            </a:r>
          </a:p>
        </p:txBody>
      </p:sp>
      <p:sp>
        <p:nvSpPr>
          <p:cNvPr id="59394" name="Объект 2"/>
          <p:cNvSpPr>
            <a:spLocks noGrp="1"/>
          </p:cNvSpPr>
          <p:nvPr>
            <p:ph idx="4294967295"/>
          </p:nvPr>
        </p:nvSpPr>
        <p:spPr/>
        <p:txBody>
          <a:bodyPr/>
          <a:lstStyle/>
          <a:p>
            <a:pPr marL="0" indent="0" algn="just" eaLnBrk="1" hangingPunct="1">
              <a:lnSpc>
                <a:spcPct val="80000"/>
              </a:lnSpc>
              <a:buFont typeface="Arial" charset="0"/>
              <a:buNone/>
            </a:pPr>
            <a:r>
              <a:rPr lang="ru-RU" smtClean="0"/>
              <a:t>Участие адвокатов в оказании ГГЮП обеспечивается коллегией адвокатов области, города республиканского значения, столицы. </a:t>
            </a:r>
          </a:p>
          <a:p>
            <a:pPr marL="0" indent="0" algn="just" eaLnBrk="1" hangingPunct="1">
              <a:lnSpc>
                <a:spcPct val="80000"/>
              </a:lnSpc>
              <a:buFont typeface="Arial" charset="0"/>
              <a:buNone/>
            </a:pPr>
            <a:r>
              <a:rPr lang="ru-RU" smtClean="0"/>
              <a:t>Критерии отбора адвокатов, участвующих в системе оказания гарантированной ГГЮП, утверждаются Республиканской коллегией адвокатов.</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3" name="Объект 2"/>
          <p:cNvSpPr>
            <a:spLocks noGrp="1"/>
          </p:cNvSpPr>
          <p:nvPr>
            <p:ph idx="4294967295"/>
          </p:nvPr>
        </p:nvSpPr>
        <p:spPr/>
        <p:txBody>
          <a:bodyPr rtlCol="0">
            <a:normAutofit/>
          </a:bodyPr>
          <a:lstStyle/>
          <a:p>
            <a:pPr marL="0" indent="0" eaLnBrk="1" fontAlgn="auto" hangingPunct="1">
              <a:spcAft>
                <a:spcPts val="0"/>
              </a:spcAft>
              <a:buFont typeface="Arial" pitchFamily="34" charset="0"/>
              <a:buNone/>
              <a:defRPr/>
            </a:pPr>
            <a:r>
              <a:rPr lang="ru-RU" b="1" dirty="0" smtClean="0"/>
              <a:t>Критерии </a:t>
            </a:r>
            <a:r>
              <a:rPr lang="ru-RU" b="1" dirty="0"/>
              <a:t>отбора адвокатов</a:t>
            </a:r>
            <a:r>
              <a:rPr lang="ru-RU" dirty="0"/>
              <a:t>, участвующих в системе оказания </a:t>
            </a:r>
            <a:r>
              <a:rPr lang="ru-RU" dirty="0" smtClean="0"/>
              <a:t>ГГЮП, утверждены </a:t>
            </a:r>
            <a:r>
              <a:rPr lang="ru-RU" dirty="0"/>
              <a:t>Республиканской коллегией адвокатов</a:t>
            </a:r>
            <a:r>
              <a:rPr lang="ru-RU" dirty="0" smtClean="0"/>
              <a:t>.</a:t>
            </a:r>
          </a:p>
          <a:p>
            <a:pPr marL="400050" lvl="1" indent="0" eaLnBrk="1" fontAlgn="auto" hangingPunct="1">
              <a:spcAft>
                <a:spcPts val="0"/>
              </a:spcAft>
              <a:buFont typeface="Arial" pitchFamily="34" charset="0"/>
              <a:buNone/>
              <a:defRPr/>
            </a:pPr>
            <a:r>
              <a:rPr lang="ru-RU" b="1" dirty="0"/>
              <a:t>Положение о критериях отбора адвокатов для участия в системе оказания гарантированной государством юридической помощи</a:t>
            </a:r>
          </a:p>
          <a:p>
            <a:pPr marL="800100" lvl="2" indent="0" eaLnBrk="1" fontAlgn="auto" hangingPunct="1">
              <a:spcAft>
                <a:spcPts val="0"/>
              </a:spcAft>
              <a:buFont typeface="Arial" pitchFamily="34" charset="0"/>
              <a:buNone/>
              <a:defRPr/>
            </a:pPr>
            <a:r>
              <a:rPr lang="ru-RU" i="1" dirty="0" smtClean="0"/>
              <a:t>(</a:t>
            </a:r>
            <a:r>
              <a:rPr lang="kk-KZ" i="1" dirty="0" smtClean="0"/>
              <a:t>Утвреждены президиумом </a:t>
            </a:r>
            <a:r>
              <a:rPr lang="ru-RU" i="1" dirty="0" smtClean="0"/>
              <a:t>Республиканской </a:t>
            </a:r>
            <a:r>
              <a:rPr lang="ru-RU" i="1" dirty="0"/>
              <a:t>коллегии </a:t>
            </a:r>
            <a:r>
              <a:rPr lang="ru-RU" i="1" dirty="0" smtClean="0"/>
              <a:t>адвокатов от 11 марта 2016 </a:t>
            </a:r>
            <a:r>
              <a:rPr lang="ru-RU" i="1" dirty="0"/>
              <a:t>г. (протокол № </a:t>
            </a:r>
            <a:r>
              <a:rPr lang="ru-RU" i="1" dirty="0" smtClean="0"/>
              <a:t>12)</a:t>
            </a:r>
            <a:endParaRPr lang="ru-RU" i="1" dirty="0"/>
          </a:p>
          <a:p>
            <a:pPr eaLnBrk="1" fontAlgn="auto" hangingPunct="1">
              <a:spcAft>
                <a:spcPts val="0"/>
              </a:spcAft>
              <a:buFont typeface="Arial" pitchFamily="34" charset="0"/>
              <a:buChar char="•"/>
              <a:defRPr/>
            </a:pP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61442" name="Объект 2"/>
          <p:cNvSpPr>
            <a:spLocks noGrp="1"/>
          </p:cNvSpPr>
          <p:nvPr>
            <p:ph idx="4294967295"/>
          </p:nvPr>
        </p:nvSpPr>
        <p:spPr/>
        <p:txBody>
          <a:bodyPr/>
          <a:lstStyle/>
          <a:p>
            <a:pPr marL="0" indent="0" eaLnBrk="1" hangingPunct="1">
              <a:lnSpc>
                <a:spcPct val="80000"/>
              </a:lnSpc>
              <a:buFont typeface="Arial" charset="0"/>
              <a:buNone/>
            </a:pPr>
            <a:r>
              <a:rPr lang="ru-RU" sz="2600" dirty="0" smtClean="0"/>
              <a:t>Основными критериями отбора адвокатов являются:</a:t>
            </a:r>
          </a:p>
          <a:p>
            <a:pPr marL="0" indent="0" eaLnBrk="1" hangingPunct="1">
              <a:lnSpc>
                <a:spcPct val="80000"/>
              </a:lnSpc>
              <a:buFont typeface="Arial" charset="0"/>
              <a:buNone/>
            </a:pPr>
            <a:r>
              <a:rPr lang="ru-RU" sz="2600" dirty="0" smtClean="0"/>
              <a:t>1) добровольность;</a:t>
            </a:r>
          </a:p>
          <a:p>
            <a:pPr marL="0" indent="0" eaLnBrk="1" hangingPunct="1">
              <a:lnSpc>
                <a:spcPct val="80000"/>
              </a:lnSpc>
              <a:buFont typeface="Arial" charset="0"/>
              <a:buNone/>
            </a:pPr>
            <a:r>
              <a:rPr lang="ru-RU" sz="2600" dirty="0" smtClean="0"/>
              <a:t>2)  возможность участия в процедуре отборе всех адвокатов, независимо от формы организации адвокатской деятельности;</a:t>
            </a:r>
            <a:endParaRPr lang="ru-RU" sz="2600" dirty="0"/>
          </a:p>
          <a:p>
            <a:pPr marL="0" indent="0" eaLnBrk="1" hangingPunct="1">
              <a:lnSpc>
                <a:spcPct val="80000"/>
              </a:lnSpc>
              <a:buNone/>
            </a:pPr>
            <a:r>
              <a:rPr lang="ru-RU" sz="2600" dirty="0"/>
              <a:t>3) </a:t>
            </a:r>
            <a:r>
              <a:rPr lang="ru-RU" sz="2600" dirty="0" smtClean="0"/>
              <a:t>постановка адвоката налоговым органом </a:t>
            </a:r>
            <a:r>
              <a:rPr lang="ru-RU" sz="2600" dirty="0"/>
              <a:t>н</a:t>
            </a:r>
            <a:r>
              <a:rPr lang="ru-RU" sz="2600" dirty="0" smtClean="0"/>
              <a:t>а регистрационный налоговый учет в  пределах той административно-территориальной единицы,   где образована   и  действует   коллегия   адвокатов,   членом   которой является адвокат;</a:t>
            </a:r>
          </a:p>
          <a:p>
            <a:pPr marL="0" indent="0" eaLnBrk="1" hangingPunct="1">
              <a:lnSpc>
                <a:spcPct val="80000"/>
              </a:lnSpc>
              <a:buNone/>
            </a:pPr>
            <a:endParaRPr lang="ru-RU" sz="2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62466" name="Объект 2"/>
          <p:cNvSpPr>
            <a:spLocks noGrp="1"/>
          </p:cNvSpPr>
          <p:nvPr>
            <p:ph idx="4294967295"/>
          </p:nvPr>
        </p:nvSpPr>
        <p:spPr/>
        <p:txBody>
          <a:bodyPr/>
          <a:lstStyle/>
          <a:p>
            <a:pPr marL="0" indent="0" eaLnBrk="1" hangingPunct="1">
              <a:lnSpc>
                <a:spcPct val="90000"/>
              </a:lnSpc>
              <a:buFont typeface="Arial" charset="0"/>
              <a:buNone/>
            </a:pPr>
            <a:r>
              <a:rPr lang="ru-RU" sz="3000" dirty="0" smtClean="0"/>
              <a:t>Привлечение     адвокатов     к     участию     в     системе     оказания ГГЮП и     осуществляется </a:t>
            </a:r>
            <a:r>
              <a:rPr lang="ru-RU" sz="3000" b="1" dirty="0" smtClean="0"/>
              <a:t>президиумом   коллегии  адвокатов  </a:t>
            </a:r>
            <a:r>
              <a:rPr lang="ru-RU" sz="3000" dirty="0" smtClean="0"/>
              <a:t>путем  размещения   </a:t>
            </a:r>
            <a:r>
              <a:rPr lang="ru-RU" sz="3000" b="1" dirty="0" smtClean="0"/>
              <a:t>не  позднее   1   сентября </a:t>
            </a:r>
            <a:r>
              <a:rPr lang="ru-RU" sz="3000" dirty="0" smtClean="0"/>
              <a:t>на  </a:t>
            </a:r>
            <a:r>
              <a:rPr lang="ru-RU" sz="3000" dirty="0" err="1" smtClean="0"/>
              <a:t>интернет-ресурсах</a:t>
            </a:r>
            <a:r>
              <a:rPr lang="ru-RU" sz="3000" dirty="0" smtClean="0"/>
              <a:t> Коллегии адвокатов, РКА и (или) в иных средствах  массовой  информации  объявления  о  начале  отбора адвокатов с предложением представить </a:t>
            </a:r>
          </a:p>
          <a:p>
            <a:pPr marL="0" indent="0" eaLnBrk="1" hangingPunct="1">
              <a:lnSpc>
                <a:spcPct val="90000"/>
              </a:lnSpc>
              <a:buNone/>
            </a:pPr>
            <a:r>
              <a:rPr lang="ru-RU" sz="3000" b="1" dirty="0" smtClean="0"/>
              <a:t>заявление </a:t>
            </a:r>
            <a:r>
              <a:rPr lang="ru-RU" sz="3000" dirty="0" smtClean="0"/>
              <a:t>по</a:t>
            </a:r>
            <a:r>
              <a:rPr lang="ru-RU" sz="3000" b="1" dirty="0" smtClean="0"/>
              <a:t> </a:t>
            </a:r>
            <a:r>
              <a:rPr lang="ru-RU" sz="3000" dirty="0"/>
              <a:t>форме </a:t>
            </a:r>
            <a:r>
              <a:rPr lang="ru-RU" sz="3000" dirty="0" smtClean="0"/>
              <a:t>утвержденной  </a:t>
            </a:r>
            <a:r>
              <a:rPr lang="ru-RU" sz="3000" dirty="0" smtClean="0"/>
              <a:t>президиумом РКА.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ru-RU" b="1" smtClean="0"/>
              <a:t>Правовая основа ГГЮП:</a:t>
            </a:r>
          </a:p>
        </p:txBody>
      </p:sp>
      <p:sp>
        <p:nvSpPr>
          <p:cNvPr id="17410" name="Rectangle 3"/>
          <p:cNvSpPr>
            <a:spLocks noGrp="1"/>
          </p:cNvSpPr>
          <p:nvPr>
            <p:ph type="body" idx="1"/>
          </p:nvPr>
        </p:nvSpPr>
        <p:spPr/>
        <p:txBody>
          <a:bodyPr/>
          <a:lstStyle/>
          <a:p>
            <a:pPr marL="609600" indent="-609600">
              <a:lnSpc>
                <a:spcPct val="80000"/>
              </a:lnSpc>
              <a:buFont typeface="Arial" charset="0"/>
              <a:buNone/>
            </a:pPr>
            <a:r>
              <a:rPr lang="ru-RU" sz="1800" b="1" smtClean="0"/>
              <a:t>10.	Об утверждении формы соглашения об оказании гарантированной государством юридической помощи</a:t>
            </a:r>
          </a:p>
          <a:p>
            <a:pPr marL="609600" indent="-609600">
              <a:lnSpc>
                <a:spcPct val="80000"/>
              </a:lnSpc>
              <a:buFont typeface="Arial" charset="0"/>
              <a:buNone/>
            </a:pPr>
            <a:r>
              <a:rPr lang="ru-RU" sz="1800" smtClean="0"/>
              <a:t>	Приказ Министра юстиции Республики Казахстан от 15 августа 2013 года № 273. Зарегистрирован в Министерстве юстиции Республики Казахстан 19 августа 2013 года № 8632</a:t>
            </a:r>
          </a:p>
          <a:p>
            <a:pPr marL="609600" indent="-609600">
              <a:lnSpc>
                <a:spcPct val="80000"/>
              </a:lnSpc>
              <a:buFont typeface="Arial" charset="0"/>
              <a:buNone/>
            </a:pPr>
            <a:r>
              <a:rPr lang="ru-RU" sz="1800" b="1" smtClean="0"/>
              <a:t>11.	Об утверждении форм отчетов об оказании гарантированной государством юридической помощи</a:t>
            </a:r>
          </a:p>
          <a:p>
            <a:pPr marL="609600" indent="-609600">
              <a:lnSpc>
                <a:spcPct val="80000"/>
              </a:lnSpc>
              <a:buFont typeface="Arial" charset="0"/>
              <a:buNone/>
            </a:pPr>
            <a:r>
              <a:rPr lang="ru-RU" sz="1800" smtClean="0"/>
              <a:t>	Приказ и.о. Министра юстиции Республики Казахстан от 21 августа 2013 года № 279. Зарегистрирован в Министерстве юстиции Республики Казахстан 22 августа 2013 года № 8635</a:t>
            </a:r>
          </a:p>
          <a:p>
            <a:pPr marL="609600" indent="-609600">
              <a:lnSpc>
                <a:spcPct val="80000"/>
              </a:lnSpc>
              <a:buFont typeface="Arial" charset="0"/>
              <a:buNone/>
            </a:pPr>
            <a:r>
              <a:rPr lang="ru-RU" sz="1800" b="1" smtClean="0"/>
              <a:t>12.	О внесении изменений в приказ исполняющего обязанности Министра юстиции Республики Казахстан от 21 августа 2013 года № 279 "Об утверждении форм отчетов об оказании гарантированной государством юридической помощи"</a:t>
            </a:r>
          </a:p>
          <a:p>
            <a:pPr marL="609600" indent="-609600">
              <a:lnSpc>
                <a:spcPct val="80000"/>
              </a:lnSpc>
              <a:buFont typeface="Arial" charset="0"/>
              <a:buNone/>
            </a:pPr>
            <a:r>
              <a:rPr lang="ru-RU" sz="1800" smtClean="0"/>
              <a:t>	Приказ Министра юстиции Республики Казахстан от 17 февраля 2016 года № 80. Зарегистрирован в Министерстве юстиции Республики Казахстан 3 марта 2016 года № 13383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63490" name="Объект 2"/>
          <p:cNvSpPr>
            <a:spLocks noGrp="1"/>
          </p:cNvSpPr>
          <p:nvPr>
            <p:ph idx="4294967295"/>
          </p:nvPr>
        </p:nvSpPr>
        <p:spPr/>
        <p:txBody>
          <a:bodyPr/>
          <a:lstStyle/>
          <a:p>
            <a:pPr marL="0" indent="0" eaLnBrk="1" hangingPunct="1">
              <a:lnSpc>
                <a:spcPct val="90000"/>
              </a:lnSpc>
              <a:buFont typeface="Arial" charset="0"/>
              <a:buNone/>
            </a:pPr>
            <a:r>
              <a:rPr lang="ru-RU" sz="2600" dirty="0" smtClean="0"/>
              <a:t>Заявление представляется адвокатом нарочно и (или) почтовой связью в президиум Коллегии адвокатов. </a:t>
            </a:r>
          </a:p>
          <a:p>
            <a:pPr marL="0" indent="0" eaLnBrk="1" hangingPunct="1">
              <a:lnSpc>
                <a:spcPct val="90000"/>
              </a:lnSpc>
              <a:buFont typeface="Arial" charset="0"/>
              <a:buNone/>
            </a:pPr>
            <a:r>
              <a:rPr lang="ru-RU" sz="2600" dirty="0" smtClean="0"/>
              <a:t>К заявлению </a:t>
            </a:r>
            <a:r>
              <a:rPr lang="ru-RU" sz="2600" dirty="0" smtClean="0"/>
              <a:t>прилагается документ, подтверждающий факт постановки налоговым органом адвоката на регистрационный учет   </a:t>
            </a:r>
            <a:r>
              <a:rPr lang="ru-RU" sz="2600" dirty="0" smtClean="0"/>
              <a:t>в   качестве   адвоката   в   пределах   той   административно-территориальной   единицы,   где образована   и   действует  коллегия   адвокатов, членом которой он является</a:t>
            </a:r>
            <a:r>
              <a:rPr lang="ru-RU" sz="2600" dirty="0" smtClean="0"/>
              <a:t>.</a:t>
            </a:r>
          </a:p>
          <a:p>
            <a:pPr marL="0" indent="0" eaLnBrk="1" hangingPunct="1">
              <a:lnSpc>
                <a:spcPct val="90000"/>
              </a:lnSpc>
              <a:buFont typeface="Arial" charset="0"/>
              <a:buNone/>
            </a:pPr>
            <a:endParaRPr lang="ru-RU" sz="2600" dirty="0" smtClean="0"/>
          </a:p>
          <a:p>
            <a:pPr marL="0" indent="0" eaLnBrk="1" hangingPunct="1">
              <a:lnSpc>
                <a:spcPct val="90000"/>
              </a:lnSpc>
              <a:buFont typeface="Arial" charset="0"/>
              <a:buNone/>
            </a:pPr>
            <a:r>
              <a:rPr lang="ru-RU" sz="2600" dirty="0" smtClean="0"/>
              <a:t>Президиум Коллегии адвокатов завершает прием заявлений в срок не позднее 1 октября текущего года.</a:t>
            </a:r>
            <a:endParaRPr lang="ru-RU" sz="26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3" name="Объект 2"/>
          <p:cNvSpPr>
            <a:spLocks noGrp="1"/>
          </p:cNvSpPr>
          <p:nvPr>
            <p:ph idx="4294967295"/>
          </p:nvPr>
        </p:nvSpPr>
        <p:spPr/>
        <p:txBody>
          <a:bodyPr rtlCol="0">
            <a:normAutofit fontScale="77500" lnSpcReduction="20000"/>
          </a:bodyPr>
          <a:lstStyle/>
          <a:p>
            <a:pPr marL="0" indent="0" eaLnBrk="1" fontAlgn="auto" hangingPunct="1">
              <a:spcAft>
                <a:spcPts val="0"/>
              </a:spcAft>
              <a:buFont typeface="Arial" pitchFamily="34" charset="0"/>
              <a:buNone/>
              <a:defRPr/>
            </a:pPr>
            <a:r>
              <a:rPr lang="ru-RU" dirty="0" smtClean="0"/>
              <a:t>После завершения приема заявлений президиум Коллегии адвокатов </a:t>
            </a:r>
            <a:r>
              <a:rPr lang="ru-RU" b="1" dirty="0" smtClean="0"/>
              <a:t>утверждает </a:t>
            </a:r>
            <a:r>
              <a:rPr lang="ru-RU" b="1" dirty="0"/>
              <a:t>Список адвокатов</a:t>
            </a:r>
            <a:r>
              <a:rPr lang="ru-RU" dirty="0"/>
              <a:t>, </a:t>
            </a:r>
            <a:r>
              <a:rPr lang="ru-RU" dirty="0" smtClean="0"/>
              <a:t>претендующих на участие в системе оказания ГГЮП, с обязательным указанием </a:t>
            </a:r>
            <a:r>
              <a:rPr lang="ru-RU" dirty="0"/>
              <a:t>в </a:t>
            </a:r>
            <a:r>
              <a:rPr lang="ru-RU" dirty="0" smtClean="0"/>
              <a:t>нем: </a:t>
            </a:r>
            <a:r>
              <a:rPr lang="ru-RU" dirty="0"/>
              <a:t>фамилии, имени и отчества адвокатов (при его наличии), </a:t>
            </a:r>
            <a:r>
              <a:rPr lang="ru-RU" dirty="0" smtClean="0"/>
              <a:t>даты рождения, номера </a:t>
            </a:r>
            <a:r>
              <a:rPr lang="ru-RU" dirty="0"/>
              <a:t>и даты выдачи лицензии </a:t>
            </a:r>
            <a:r>
              <a:rPr lang="ru-RU" dirty="0" smtClean="0"/>
              <a:t>на </a:t>
            </a:r>
            <a:r>
              <a:rPr lang="ru-RU" dirty="0"/>
              <a:t>занятие адвокатской деятельностью, </a:t>
            </a:r>
            <a:r>
              <a:rPr lang="ru-RU" dirty="0" smtClean="0"/>
              <a:t>даты </a:t>
            </a:r>
            <a:r>
              <a:rPr lang="ru-RU" dirty="0" smtClean="0"/>
              <a:t>вступления в коллегию адвокатов, формы </a:t>
            </a:r>
            <a:r>
              <a:rPr lang="ru-RU" dirty="0"/>
              <a:t>организации адвокатской деятельности, </a:t>
            </a:r>
            <a:r>
              <a:rPr lang="ru-RU" dirty="0" smtClean="0"/>
              <a:t>наименования, </a:t>
            </a:r>
            <a:r>
              <a:rPr lang="ru-RU" dirty="0"/>
              <a:t>места нахождения служебного </a:t>
            </a:r>
            <a:r>
              <a:rPr lang="ru-RU" dirty="0" smtClean="0"/>
              <a:t>помещения, открытые контактные денные.</a:t>
            </a:r>
            <a:endParaRPr lang="ru-RU" dirty="0"/>
          </a:p>
          <a:p>
            <a:pPr marL="0" indent="0" eaLnBrk="1" fontAlgn="auto" hangingPunct="1">
              <a:spcAft>
                <a:spcPts val="0"/>
              </a:spcAft>
              <a:buFont typeface="Arial" pitchFamily="34" charset="0"/>
              <a:buNone/>
              <a:defRPr/>
            </a:pPr>
            <a:r>
              <a:rPr lang="ru-RU" dirty="0"/>
              <a:t>Список адвокатов направляется президиумом коллегии адвокатов </a:t>
            </a:r>
            <a:r>
              <a:rPr lang="ru-RU" b="1" dirty="0"/>
              <a:t>в территориальный орган юстиции</a:t>
            </a:r>
            <a:r>
              <a:rPr lang="ru-RU" dirty="0"/>
              <a:t> в срок </a:t>
            </a:r>
            <a:r>
              <a:rPr lang="ru-RU" b="1" dirty="0"/>
              <a:t>не позднее 1 декабря текущего года.</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3" name="Объект 2"/>
          <p:cNvSpPr>
            <a:spLocks noGrp="1"/>
          </p:cNvSpPr>
          <p:nvPr>
            <p:ph idx="4294967295"/>
          </p:nvPr>
        </p:nvSpPr>
        <p:spPr/>
        <p:txBody>
          <a:bodyPr rtlCol="0">
            <a:normAutofit fontScale="77500" lnSpcReduction="20000"/>
          </a:bodyPr>
          <a:lstStyle/>
          <a:p>
            <a:pPr marL="0" indent="0" eaLnBrk="1" fontAlgn="auto" hangingPunct="1">
              <a:spcAft>
                <a:spcPts val="0"/>
              </a:spcAft>
              <a:buFont typeface="Arial" pitchFamily="34" charset="0"/>
              <a:buNone/>
              <a:defRPr/>
            </a:pPr>
            <a:r>
              <a:rPr lang="ru-RU" dirty="0" smtClean="0"/>
              <a:t>Адвокат</a:t>
            </a:r>
            <a:r>
              <a:rPr lang="ru-RU" dirty="0"/>
              <a:t>, не включенный в Список адвокатов, вправе обжаловать решение президиума коллегии адвокатов в президиум РКА или в суд в срок </a:t>
            </a:r>
            <a:r>
              <a:rPr lang="ru-RU" b="1" dirty="0"/>
              <a:t>не позднее 15 декабря текущего года. </a:t>
            </a:r>
            <a:endParaRPr lang="ru-RU" b="1" dirty="0" smtClean="0"/>
          </a:p>
          <a:p>
            <a:pPr marL="0" indent="0" eaLnBrk="1" fontAlgn="auto" hangingPunct="1">
              <a:spcAft>
                <a:spcPts val="0"/>
              </a:spcAft>
              <a:buFont typeface="Arial" pitchFamily="34" charset="0"/>
              <a:buNone/>
              <a:defRPr/>
            </a:pPr>
            <a:endParaRPr lang="ru-RU" dirty="0" smtClean="0"/>
          </a:p>
          <a:p>
            <a:pPr marL="0" indent="0" eaLnBrk="1" fontAlgn="auto" hangingPunct="1">
              <a:spcAft>
                <a:spcPts val="0"/>
              </a:spcAft>
              <a:buFont typeface="Arial" pitchFamily="34" charset="0"/>
              <a:buNone/>
              <a:defRPr/>
            </a:pPr>
            <a:r>
              <a:rPr lang="ru-RU" dirty="0" smtClean="0"/>
              <a:t>Решение </a:t>
            </a:r>
            <a:r>
              <a:rPr lang="ru-RU" dirty="0"/>
              <a:t>президиума РКА по результатам рассмотрения жалобы адвоката принимается па очередном его заседании с заблаговременным извещением адвоката, подавшего жалобу, о дате и месте рассмотрения. </a:t>
            </a:r>
            <a:endParaRPr lang="ru-RU" dirty="0" smtClean="0"/>
          </a:p>
          <a:p>
            <a:pPr marL="0" indent="0" eaLnBrk="1" fontAlgn="auto" hangingPunct="1">
              <a:spcAft>
                <a:spcPts val="0"/>
              </a:spcAft>
              <a:buFont typeface="Arial" pitchFamily="34" charset="0"/>
              <a:buNone/>
              <a:defRPr/>
            </a:pPr>
            <a:endParaRPr lang="ru-RU" dirty="0"/>
          </a:p>
          <a:p>
            <a:pPr marL="0" indent="0" eaLnBrk="1" fontAlgn="auto" hangingPunct="1">
              <a:spcAft>
                <a:spcPts val="0"/>
              </a:spcAft>
              <a:buFont typeface="Arial" pitchFamily="34" charset="0"/>
              <a:buNone/>
              <a:defRPr/>
            </a:pPr>
            <a:r>
              <a:rPr lang="ru-RU" dirty="0" smtClean="0"/>
              <a:t>Положительное </a:t>
            </a:r>
            <a:r>
              <a:rPr lang="ru-RU" dirty="0"/>
              <a:t>решение президиума РКА является основанием для включения адвоката в Список адвокатов, о чем сообщается в территориальный орган </a:t>
            </a:r>
            <a:r>
              <a:rPr lang="ru-RU" dirty="0" smtClean="0"/>
              <a:t>юстиции.</a:t>
            </a: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5">
              <a:lumMod val="20000"/>
              <a:lumOff val="80000"/>
            </a:schemeClr>
          </a:solidFill>
        </p:spPr>
        <p:txBody>
          <a:bodyPr rtlCol="0">
            <a:normAutofit/>
          </a:bodyPr>
          <a:lstStyle/>
          <a:p>
            <a:pPr eaLnBrk="1" fontAlgn="auto" hangingPunct="1">
              <a:spcAft>
                <a:spcPts val="0"/>
              </a:spcAft>
              <a:defRPr/>
            </a:pPr>
            <a:r>
              <a:rPr lang="ru-RU" b="1" dirty="0"/>
              <a:t>Критерии отбора адвокатов</a:t>
            </a:r>
          </a:p>
        </p:txBody>
      </p:sp>
      <p:sp>
        <p:nvSpPr>
          <p:cNvPr id="68610" name="Объект 2"/>
          <p:cNvSpPr>
            <a:spLocks noGrp="1"/>
          </p:cNvSpPr>
          <p:nvPr>
            <p:ph idx="4294967295"/>
          </p:nvPr>
        </p:nvSpPr>
        <p:spPr/>
        <p:txBody>
          <a:bodyPr/>
          <a:lstStyle/>
          <a:p>
            <a:pPr eaLnBrk="1" hangingPunct="1"/>
            <a:endParaRPr lang="ru-RU" dirty="0" smtClean="0"/>
          </a:p>
          <a:p>
            <a:pPr eaLnBrk="1" hangingPunct="1">
              <a:buFont typeface="Arial" charset="0"/>
              <a:buNone/>
            </a:pPr>
            <a:r>
              <a:rPr lang="ru-RU" dirty="0" smtClean="0"/>
              <a:t>	В случае выявления недостаточности числа адвокатов, участвующих в системе оказания  ГГЮП президиум Коллегии адвокатов   вправе   утвердить </a:t>
            </a:r>
            <a:r>
              <a:rPr lang="ru-RU" b="1" dirty="0" smtClean="0"/>
              <a:t>дополнительный Список </a:t>
            </a:r>
            <a:r>
              <a:rPr lang="ru-RU" dirty="0" smtClean="0"/>
              <a:t>и направить его в территориальный орган юстиции, о чем письменно уведомляются включенные в него адвокаты.</a:t>
            </a:r>
          </a:p>
          <a:p>
            <a:pPr eaLnBrk="1" hangingPunct="1"/>
            <a:endParaRPr 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4">
              <a:lumMod val="40000"/>
              <a:lumOff val="60000"/>
            </a:schemeClr>
          </a:solidFill>
        </p:spPr>
        <p:txBody>
          <a:bodyPr rtlCol="0">
            <a:noAutofit/>
          </a:bodyPr>
          <a:lstStyle/>
          <a:p>
            <a:pPr eaLnBrk="1" fontAlgn="auto" hangingPunct="1">
              <a:spcAft>
                <a:spcPts val="0"/>
              </a:spcAft>
              <a:defRPr/>
            </a:pPr>
            <a:r>
              <a:rPr lang="ru-RU" sz="3800" b="1" dirty="0"/>
              <a:t>Статья 13. </a:t>
            </a:r>
            <a:br>
              <a:rPr lang="ru-RU" sz="3800" b="1" dirty="0"/>
            </a:br>
            <a:r>
              <a:rPr lang="ru-RU" sz="3800" b="1" dirty="0"/>
              <a:t>Порядок оказания ГГЮП адвокатами</a:t>
            </a:r>
          </a:p>
        </p:txBody>
      </p:sp>
      <p:sp>
        <p:nvSpPr>
          <p:cNvPr id="69634" name="Объект 2"/>
          <p:cNvSpPr>
            <a:spLocks noGrp="1"/>
          </p:cNvSpPr>
          <p:nvPr>
            <p:ph idx="4294967295"/>
          </p:nvPr>
        </p:nvSpPr>
        <p:spPr/>
        <p:txBody>
          <a:bodyPr/>
          <a:lstStyle/>
          <a:p>
            <a:pPr marL="0" indent="0" eaLnBrk="1" hangingPunct="1">
              <a:buFont typeface="Arial" charset="0"/>
              <a:buNone/>
            </a:pPr>
            <a:r>
              <a:rPr lang="ru-RU" smtClean="0"/>
              <a:t>Форма соглашения, разрабатываемая и утверждаемая уполномоченным органом с учетом рекомендаций Республиканской коллегии адвокатов, должна содержать обязанность адвокатов и условия по полноценному обеспечению юридическими услугами населения, проживающего на территории области, города республиканского значения, столицы.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accent4">
              <a:lumMod val="40000"/>
              <a:lumOff val="60000"/>
            </a:schemeClr>
          </a:solidFill>
        </p:spPr>
        <p:txBody>
          <a:bodyPr rtlCol="0">
            <a:normAutofit/>
          </a:bodyPr>
          <a:lstStyle/>
          <a:p>
            <a:pPr eaLnBrk="1" fontAlgn="auto" hangingPunct="1">
              <a:spcAft>
                <a:spcPts val="0"/>
              </a:spcAft>
              <a:defRPr/>
            </a:pPr>
            <a:r>
              <a:rPr lang="ru-RU" sz="3600" b="1" dirty="0" smtClean="0"/>
              <a:t>Форма </a:t>
            </a:r>
            <a:r>
              <a:rPr lang="ru-RU" sz="3600" b="1" dirty="0"/>
              <a:t>соглашения </a:t>
            </a:r>
            <a:r>
              <a:rPr lang="ru-RU" sz="3600" b="1" dirty="0" smtClean="0"/>
              <a:t>об оказании ГГЮП</a:t>
            </a:r>
            <a:endParaRPr lang="ru-RU" sz="3600" b="1" dirty="0"/>
          </a:p>
        </p:txBody>
      </p:sp>
      <p:sp>
        <p:nvSpPr>
          <p:cNvPr id="3" name="Объект 2"/>
          <p:cNvSpPr>
            <a:spLocks noGrp="1"/>
          </p:cNvSpPr>
          <p:nvPr>
            <p:ph idx="4294967295"/>
          </p:nvPr>
        </p:nvSpPr>
        <p:spPr/>
        <p:txBody>
          <a:bodyPr rtlCol="0">
            <a:normAutofit/>
          </a:bodyPr>
          <a:lstStyle/>
          <a:p>
            <a:pPr marL="0" indent="0" eaLnBrk="1" fontAlgn="auto" hangingPunct="1">
              <a:spcAft>
                <a:spcPts val="0"/>
              </a:spcAft>
              <a:buFont typeface="Arial" pitchFamily="34" charset="0"/>
              <a:buNone/>
              <a:defRPr/>
            </a:pPr>
            <a:r>
              <a:rPr lang="ru-RU" b="1" dirty="0"/>
              <a:t>Об утверждении формы соглашения об оказании гарантированной государством юридической помощи</a:t>
            </a:r>
          </a:p>
          <a:p>
            <a:pPr marL="0" indent="0" eaLnBrk="1" fontAlgn="auto" hangingPunct="1">
              <a:spcAft>
                <a:spcPts val="0"/>
              </a:spcAft>
              <a:buFont typeface="Arial" pitchFamily="34" charset="0"/>
              <a:buNone/>
              <a:defRPr/>
            </a:pPr>
            <a:r>
              <a:rPr lang="ru-RU" i="1" dirty="0"/>
              <a:t>Приказ Министра юстиции Республики Казахстан от 15 августа 2013 года № 273. Зарегистрирован в Министерстве юстиции Республики Казахстан 19 августа 2013 года № 8632</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Заголовок 1"/>
          <p:cNvSpPr>
            <a:spLocks noGrp="1"/>
          </p:cNvSpPr>
          <p:nvPr>
            <p:ph type="title" idx="4294967295"/>
          </p:nvPr>
        </p:nvSpPr>
        <p:spPr/>
        <p:txBody>
          <a:bodyPr/>
          <a:lstStyle/>
          <a:p>
            <a:pPr eaLnBrk="1" hangingPunct="1"/>
            <a:r>
              <a:rPr lang="ru-RU" sz="3000" b="1" smtClean="0"/>
              <a:t>Статья 13. </a:t>
            </a:r>
            <a:br>
              <a:rPr lang="ru-RU" sz="3000" b="1" smtClean="0"/>
            </a:br>
            <a:r>
              <a:rPr lang="ru-RU" sz="3000" b="1" smtClean="0"/>
              <a:t>Порядок оказания ГГЮП адвокатами</a:t>
            </a:r>
          </a:p>
        </p:txBody>
      </p:sp>
      <p:sp>
        <p:nvSpPr>
          <p:cNvPr id="3" name="Объект 2"/>
          <p:cNvSpPr>
            <a:spLocks noGrp="1"/>
          </p:cNvSpPr>
          <p:nvPr>
            <p:ph idx="4294967295"/>
          </p:nvPr>
        </p:nvSpPr>
        <p:spPr/>
        <p:txBody>
          <a:bodyPr rtlCol="0">
            <a:normAutofit fontScale="77500" lnSpcReduction="20000"/>
          </a:bodyPr>
          <a:lstStyle/>
          <a:p>
            <a:pPr marL="0" indent="0" eaLnBrk="1" fontAlgn="auto" hangingPunct="1">
              <a:spcAft>
                <a:spcPts val="0"/>
              </a:spcAft>
              <a:buFont typeface="Arial" pitchFamily="34" charset="0"/>
              <a:buNone/>
              <a:defRPr/>
            </a:pPr>
            <a:r>
              <a:rPr lang="ru-RU" dirty="0" smtClean="0"/>
              <a:t>Территориальный </a:t>
            </a:r>
            <a:r>
              <a:rPr lang="ru-RU" dirty="0"/>
              <a:t>орган юстиции ежегодно </a:t>
            </a:r>
            <a:r>
              <a:rPr lang="ru-RU" b="1" dirty="0"/>
              <a:t>не позднее 25 декабря опубликовывает </a:t>
            </a:r>
            <a:r>
              <a:rPr lang="ru-RU" dirty="0"/>
              <a:t>в периодическом печатном издании, распространяемом на территории соответствующей области, города республиканского значения, столицы, </a:t>
            </a:r>
            <a:r>
              <a:rPr lang="ru-RU" b="1" dirty="0"/>
              <a:t>и размещает на своем </a:t>
            </a:r>
            <a:r>
              <a:rPr lang="ru-RU" b="1" dirty="0" err="1"/>
              <a:t>интернет-ресурсе</a:t>
            </a:r>
            <a:r>
              <a:rPr lang="ru-RU" b="1" dirty="0"/>
              <a:t> </a:t>
            </a:r>
            <a:r>
              <a:rPr lang="ru-RU" dirty="0"/>
              <a:t>список адвокатов, принимающих участие в системе оказания </a:t>
            </a:r>
            <a:r>
              <a:rPr lang="ru-RU" dirty="0" smtClean="0"/>
              <a:t>ГГЮП.</a:t>
            </a:r>
            <a:endParaRPr lang="ru-RU" dirty="0"/>
          </a:p>
          <a:p>
            <a:pPr marL="0" indent="0" eaLnBrk="1" fontAlgn="auto" hangingPunct="1">
              <a:spcAft>
                <a:spcPts val="0"/>
              </a:spcAft>
              <a:buFont typeface="Arial" pitchFamily="34" charset="0"/>
              <a:buNone/>
              <a:defRPr/>
            </a:pPr>
            <a:endParaRPr lang="ru-RU" dirty="0" smtClean="0"/>
          </a:p>
          <a:p>
            <a:pPr marL="0" indent="0" eaLnBrk="1" fontAlgn="auto" hangingPunct="1">
              <a:spcAft>
                <a:spcPts val="0"/>
              </a:spcAft>
              <a:buFont typeface="Arial" pitchFamily="34" charset="0"/>
              <a:buNone/>
              <a:defRPr/>
            </a:pPr>
            <a:r>
              <a:rPr lang="ru-RU" dirty="0" smtClean="0"/>
              <a:t>Территориальный </a:t>
            </a:r>
            <a:r>
              <a:rPr lang="ru-RU" dirty="0"/>
              <a:t>орган юстиции ежегодно </a:t>
            </a:r>
            <a:r>
              <a:rPr lang="ru-RU" b="1" dirty="0"/>
              <a:t>не позднее 15 декабря заключает </a:t>
            </a:r>
            <a:r>
              <a:rPr lang="ru-RU" dirty="0"/>
              <a:t>с адвокатами </a:t>
            </a:r>
            <a:r>
              <a:rPr lang="ru-RU" b="1" dirty="0"/>
              <a:t>соглашение об оказании гарантированной государством юридической помощи</a:t>
            </a:r>
            <a:r>
              <a:rPr lang="ru-RU" dirty="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513"/>
            <a:ext cx="8229600" cy="5073650"/>
          </a:xfrm>
          <a:solidFill>
            <a:schemeClr val="bg2">
              <a:lumMod val="90000"/>
            </a:schemeClr>
          </a:solidFill>
        </p:spPr>
        <p:txBody>
          <a:bodyPr>
            <a:normAutofit/>
          </a:bodyPr>
          <a:lstStyle/>
          <a:p>
            <a:pPr marL="0" indent="0" eaLnBrk="1" hangingPunct="1">
              <a:lnSpc>
                <a:spcPct val="90000"/>
              </a:lnSpc>
              <a:buFont typeface="Arial" charset="0"/>
              <a:buNone/>
              <a:defRPr/>
            </a:pPr>
            <a:r>
              <a:rPr lang="ru-RU" b="1" smtClean="0"/>
              <a:t>Правила оплаты юридической помощи, оказываемой адвокатом, и возмещения расходов, связанных с защитой и представительством, </a:t>
            </a:r>
          </a:p>
          <a:p>
            <a:pPr marL="0" indent="0" algn="just" eaLnBrk="1" hangingPunct="1">
              <a:lnSpc>
                <a:spcPct val="90000"/>
              </a:lnSpc>
              <a:buFont typeface="Arial" charset="0"/>
              <a:buNone/>
              <a:defRPr/>
            </a:pPr>
            <a:r>
              <a:rPr lang="ru-RU" smtClean="0"/>
              <a:t>утверждены Приказом Министра юстиции РК от </a:t>
            </a:r>
            <a:r>
              <a:rPr lang="ru-RU" b="1" smtClean="0"/>
              <a:t>8 декабря 2015 года</a:t>
            </a:r>
            <a:r>
              <a:rPr lang="ru-RU" smtClean="0"/>
              <a:t> № 617.</a:t>
            </a:r>
          </a:p>
          <a:p>
            <a:pPr marL="0" indent="0" algn="just" eaLnBrk="1" hangingPunct="1">
              <a:lnSpc>
                <a:spcPct val="90000"/>
              </a:lnSpc>
              <a:buFont typeface="Arial" charset="0"/>
              <a:buNone/>
              <a:defRPr/>
            </a:pPr>
            <a:r>
              <a:rPr lang="ru-RU" i="1" smtClean="0"/>
              <a:t>(Зарегистрирован в Министерстве юстиции Республики Казахстан 21 декабря 2015 года № 12434).</a:t>
            </a:r>
            <a:r>
              <a:rPr lang="ru-RU" b="1" i="1" smtClean="0"/>
              <a:t> </a:t>
            </a:r>
          </a:p>
          <a:p>
            <a:pPr marL="0" indent="0" algn="just" eaLnBrk="1" hangingPunct="1">
              <a:lnSpc>
                <a:spcPct val="90000"/>
              </a:lnSpc>
              <a:buFont typeface="Arial" charset="0"/>
              <a:buNone/>
              <a:defRPr/>
            </a:pPr>
            <a:r>
              <a:rPr lang="ru-RU" smtClean="0"/>
              <a:t>Ведены в действие </a:t>
            </a:r>
            <a:r>
              <a:rPr lang="ru-RU" b="1" smtClean="0"/>
              <a:t>с 1 января 2016 года.</a:t>
            </a:r>
          </a:p>
          <a:p>
            <a:pPr marL="0" indent="0" eaLnBrk="1" hangingPunct="1">
              <a:lnSpc>
                <a:spcPct val="90000"/>
              </a:lnSpc>
              <a:buFont typeface="Arial" charset="0"/>
              <a:buNone/>
              <a:defRPr/>
            </a:pPr>
            <a:endParaRPr lang="ru-RU"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ru-RU" smtClean="0"/>
              <a:t>Ранее действовали</a:t>
            </a:r>
          </a:p>
        </p:txBody>
      </p:sp>
      <p:sp>
        <p:nvSpPr>
          <p:cNvPr id="73730" name="Rectangle 3"/>
          <p:cNvSpPr>
            <a:spLocks noGrp="1"/>
          </p:cNvSpPr>
          <p:nvPr>
            <p:ph type="body" idx="1"/>
          </p:nvPr>
        </p:nvSpPr>
        <p:spPr/>
        <p:txBody>
          <a:bodyPr/>
          <a:lstStyle/>
          <a:p>
            <a:pPr eaLnBrk="1" hangingPunct="1">
              <a:lnSpc>
                <a:spcPct val="90000"/>
              </a:lnSpc>
              <a:buFont typeface="Arial" charset="0"/>
              <a:buNone/>
            </a:pPr>
            <a:r>
              <a:rPr lang="ru-RU" b="1" smtClean="0"/>
              <a:t>	Правила оплаты юридической помощи, оказываемой адвокатами, и возмещения расходов, связанных с защитой и представительством, за счет средств республиканского бюджета</a:t>
            </a:r>
            <a:r>
              <a:rPr lang="ru-RU" smtClean="0"/>
              <a:t> </a:t>
            </a:r>
          </a:p>
          <a:p>
            <a:pPr eaLnBrk="1" hangingPunct="1">
              <a:lnSpc>
                <a:spcPct val="90000"/>
              </a:lnSpc>
              <a:buFont typeface="Arial" charset="0"/>
              <a:buNone/>
            </a:pPr>
            <a:r>
              <a:rPr lang="ru-RU" smtClean="0"/>
              <a:t>	(Утверждены постановлением Правительства Республики Казахстан </a:t>
            </a:r>
          </a:p>
          <a:p>
            <a:pPr eaLnBrk="1" hangingPunct="1">
              <a:lnSpc>
                <a:spcPct val="90000"/>
              </a:lnSpc>
              <a:buFont typeface="Arial" charset="0"/>
              <a:buNone/>
            </a:pPr>
            <a:r>
              <a:rPr lang="ru-RU" smtClean="0"/>
              <a:t>	от 26 августа 1999 года № 1247) </a:t>
            </a:r>
          </a:p>
          <a:p>
            <a:endParaRPr lang="ru-RU"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rtlCol="0">
            <a:normAutofit/>
          </a:bodyPr>
          <a:lstStyle/>
          <a:p>
            <a:pPr eaLnBrk="1" fontAlgn="auto" hangingPunct="1">
              <a:spcAft>
                <a:spcPts val="0"/>
              </a:spcAft>
              <a:defRPr/>
            </a:pPr>
            <a:r>
              <a:rPr lang="ru-RU" b="1" dirty="0"/>
              <a:t>Правила оплаты </a:t>
            </a:r>
          </a:p>
        </p:txBody>
      </p:sp>
      <p:sp>
        <p:nvSpPr>
          <p:cNvPr id="74754" name="Объект 2"/>
          <p:cNvSpPr>
            <a:spLocks noGrp="1"/>
          </p:cNvSpPr>
          <p:nvPr>
            <p:ph idx="1"/>
          </p:nvPr>
        </p:nvSpPr>
        <p:spPr/>
        <p:txBody>
          <a:bodyPr/>
          <a:lstStyle/>
          <a:p>
            <a:pPr marL="0" indent="0">
              <a:buFont typeface="Arial" charset="0"/>
              <a:buNone/>
            </a:pPr>
            <a:r>
              <a:rPr lang="ru-RU" smtClean="0"/>
              <a:t>Оплату юридической помощи и возмещение расходов, связанных с представительством и защитой адвокатам, заключившим соглашения об оказании ГГЮП, производит территориальный орган на основании </a:t>
            </a:r>
          </a:p>
          <a:p>
            <a:pPr marL="0" indent="0">
              <a:buFont typeface="Arial" charset="0"/>
              <a:buNone/>
            </a:pPr>
            <a:r>
              <a:rPr lang="ru-RU" b="1" smtClean="0"/>
              <a:t>Заявки об оплате юридической помощи. </a:t>
            </a:r>
          </a:p>
          <a:p>
            <a:pPr marL="0" indent="0">
              <a:buFont typeface="Arial" charset="0"/>
              <a:buNone/>
            </a:pPr>
            <a:r>
              <a:rPr lang="ru-RU" smtClean="0"/>
              <a:t>Заявка составляется Коллегией адвокатов по форме согласно приложению к Правилам.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ru-RU" b="1" smtClean="0"/>
              <a:t>Правовая основа ГГЮП:</a:t>
            </a:r>
          </a:p>
        </p:txBody>
      </p:sp>
      <p:sp>
        <p:nvSpPr>
          <p:cNvPr id="18434" name="Rectangle 3"/>
          <p:cNvSpPr>
            <a:spLocks noGrp="1"/>
          </p:cNvSpPr>
          <p:nvPr>
            <p:ph type="body" idx="1"/>
          </p:nvPr>
        </p:nvSpPr>
        <p:spPr/>
        <p:txBody>
          <a:bodyPr/>
          <a:lstStyle/>
          <a:p>
            <a:pPr marL="609600" indent="-609600">
              <a:lnSpc>
                <a:spcPct val="80000"/>
              </a:lnSpc>
              <a:buFont typeface="Arial" charset="0"/>
              <a:buNone/>
            </a:pPr>
            <a:r>
              <a:rPr lang="ru-RU" sz="2000" b="1" smtClean="0"/>
              <a:t>13.	Об утверждении Правил оплаты юридической помощи, оказываемой адвокатом, и возмещения расходов, связанных с защитой и представительством</a:t>
            </a:r>
          </a:p>
          <a:p>
            <a:pPr marL="609600" indent="-609600">
              <a:lnSpc>
                <a:spcPct val="80000"/>
              </a:lnSpc>
              <a:buFont typeface="Arial" charset="0"/>
              <a:buNone/>
            </a:pPr>
            <a:r>
              <a:rPr lang="ru-RU" sz="2000" smtClean="0"/>
              <a:t>	Приказ Министра юстиции Республики Казахстан от 8 декабря 2015 года № 617. Зарегистрирован в Министерстве юстиции Республики Казахстан 21 декабря 2015 года № 12434</a:t>
            </a:r>
            <a:endParaRPr lang="ru-RU" sz="2000" b="1" smtClean="0"/>
          </a:p>
          <a:p>
            <a:pPr marL="609600" indent="-609600">
              <a:lnSpc>
                <a:spcPct val="80000"/>
              </a:lnSpc>
              <a:buFont typeface="Arial" charset="0"/>
              <a:buNone/>
            </a:pPr>
            <a:r>
              <a:rPr lang="ru-RU" sz="2000" b="1" smtClean="0"/>
              <a:t>14.	Об установлении Размера оплаты юридической помощи, оказываемой адвокатом, и возмещения расходов, связанных с защитой и представительством</a:t>
            </a:r>
          </a:p>
          <a:p>
            <a:pPr marL="609600" indent="-609600">
              <a:lnSpc>
                <a:spcPct val="80000"/>
              </a:lnSpc>
              <a:buFont typeface="Arial" charset="0"/>
              <a:buNone/>
            </a:pPr>
            <a:r>
              <a:rPr lang="ru-RU" sz="2000" smtClean="0"/>
              <a:t>	Постановление Правительства Республики Казахстан от 29 декабря 2015 года № 1110</a:t>
            </a:r>
            <a:endParaRPr lang="ru-RU" sz="2000" b="1" smtClean="0"/>
          </a:p>
          <a:p>
            <a:pPr marL="609600" indent="-609600">
              <a:lnSpc>
                <a:spcPct val="80000"/>
              </a:lnSpc>
              <a:buFont typeface="Arial" charset="0"/>
              <a:buNone/>
            </a:pPr>
            <a:r>
              <a:rPr lang="ru-RU" sz="2000" b="1" smtClean="0"/>
              <a:t>15.	Об утверждении Правил ведения учета бесплатной юридической помощи в виде правового консультирования, оказанной адвокатом</a:t>
            </a:r>
          </a:p>
          <a:p>
            <a:pPr marL="609600" indent="-609600">
              <a:lnSpc>
                <a:spcPct val="80000"/>
              </a:lnSpc>
              <a:buFont typeface="Arial" charset="0"/>
              <a:buNone/>
            </a:pPr>
            <a:r>
              <a:rPr lang="ru-RU" sz="2000" smtClean="0"/>
              <a:t>	Постановление Правительства Республики Казахстан от 31 декабря 2015 года № 1150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a:bodyPr>
          <a:lstStyle/>
          <a:p>
            <a:pPr eaLnBrk="1" hangingPunct="1">
              <a:defRPr/>
            </a:pPr>
            <a:r>
              <a:rPr lang="ru-RU" sz="2800" b="1" smtClean="0"/>
              <a:t>К заявке прилагаются:</a:t>
            </a:r>
          </a:p>
        </p:txBody>
      </p:sp>
      <p:sp>
        <p:nvSpPr>
          <p:cNvPr id="3" name="Объект 2"/>
          <p:cNvSpPr>
            <a:spLocks noGrp="1"/>
          </p:cNvSpPr>
          <p:nvPr>
            <p:ph idx="1"/>
          </p:nvPr>
        </p:nvSpPr>
        <p:spPr/>
        <p:txBody>
          <a:bodyPr>
            <a:normAutofit lnSpcReduction="10000"/>
          </a:bodyPr>
          <a:lstStyle/>
          <a:p>
            <a:pPr marL="0" indent="0">
              <a:buFont typeface="Arial" charset="0"/>
              <a:buNone/>
              <a:defRPr/>
            </a:pPr>
            <a:r>
              <a:rPr lang="ru-RU" sz="1800" smtClean="0"/>
              <a:t>1)	акты о выполненной адвокатами работе по правовому консультированию, составленные на основании реестра;</a:t>
            </a:r>
          </a:p>
          <a:p>
            <a:pPr marL="0" indent="0">
              <a:buFont typeface="Arial" charset="0"/>
              <a:buNone/>
              <a:defRPr/>
            </a:pPr>
            <a:r>
              <a:rPr lang="ru-RU" sz="1800" smtClean="0"/>
              <a:t>2)	постановления органов, ведущих уголовный процесс, судов и органов (должностных лиц) уполномоченных рассматривать дела об административных правонарушениях, определения судов по гражданским делам о назначении адвоката;</a:t>
            </a:r>
          </a:p>
          <a:p>
            <a:pPr marL="0" indent="0">
              <a:buFont typeface="Arial" charset="0"/>
              <a:buNone/>
              <a:defRPr/>
            </a:pPr>
            <a:r>
              <a:rPr lang="ru-RU" sz="1800" smtClean="0"/>
              <a:t>3)	постановления органов, ведущих уголовный процесс, органов (должностных лиц), уполномоченных рассматривать дела об административных правонарушениях, об освобождении лица, нуждающегося в юридической помощи, от ее оплаты и возмещения расходов, связанных с защитой или представительством, и отнесении подлежащих выплате сумм за счет бюджетных средств;</a:t>
            </a:r>
          </a:p>
          <a:p>
            <a:pPr marL="0" indent="0">
              <a:buFont typeface="Arial" charset="0"/>
              <a:buNone/>
              <a:defRPr/>
            </a:pPr>
            <a:r>
              <a:rPr lang="ru-RU" sz="1800" smtClean="0"/>
              <a:t>4)	определения судей или судов по гражданским делам, об освобождении лица, нуждающегося в юридической помощи, от ее оплаты и возмещения расходов, связанных с защитой или представительством, и отнесении подлежащих выплате сумм за счет бюджетных средств.</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88913"/>
            <a:ext cx="8229600" cy="1143000"/>
          </a:xfrm>
          <a:solidFill>
            <a:schemeClr val="bg2">
              <a:lumMod val="90000"/>
            </a:schemeClr>
          </a:solidFill>
        </p:spPr>
        <p:txBody>
          <a:bodyPr rtlCol="0">
            <a:normAutofit/>
          </a:bodyPr>
          <a:lstStyle/>
          <a:p>
            <a:pPr eaLnBrk="1" fontAlgn="auto" hangingPunct="1">
              <a:spcAft>
                <a:spcPts val="0"/>
              </a:spcAft>
              <a:defRPr/>
            </a:pPr>
            <a:r>
              <a:rPr lang="ru-RU" dirty="0"/>
              <a:t>Правила оплаты </a:t>
            </a:r>
          </a:p>
        </p:txBody>
      </p:sp>
      <p:sp>
        <p:nvSpPr>
          <p:cNvPr id="76802" name="Объект 2"/>
          <p:cNvSpPr>
            <a:spLocks noGrp="1"/>
          </p:cNvSpPr>
          <p:nvPr>
            <p:ph idx="1"/>
          </p:nvPr>
        </p:nvSpPr>
        <p:spPr/>
        <p:txBody>
          <a:bodyPr/>
          <a:lstStyle/>
          <a:p>
            <a:pPr marL="0" indent="0">
              <a:buFont typeface="Arial" charset="0"/>
              <a:buNone/>
            </a:pPr>
            <a:r>
              <a:rPr lang="ru-RU" sz="2800" smtClean="0"/>
              <a:t>5.	Возмещению за счет бюджетных средств подлежат командировочные расходы адвоката, связанные с защитой и представительством.</a:t>
            </a:r>
          </a:p>
          <a:p>
            <a:pPr marL="0" indent="0">
              <a:buFont typeface="Arial" charset="0"/>
              <a:buNone/>
            </a:pPr>
            <a:r>
              <a:rPr lang="ru-RU" sz="2800" smtClean="0"/>
              <a:t>8.	В случае оказания адвокатом юридической помощи по конкретному делу, с выездом в другую местность оплата производится за полный рабочий день, независимо от продолжительности процессуальных действий, судебного разбирательства по делу, если он в этот день не участвовал в производстве по другим делам.</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rtlCol="0">
            <a:normAutofit/>
          </a:bodyPr>
          <a:lstStyle/>
          <a:p>
            <a:pPr eaLnBrk="1" fontAlgn="auto" hangingPunct="1">
              <a:spcAft>
                <a:spcPts val="0"/>
              </a:spcAft>
              <a:defRPr/>
            </a:pPr>
            <a:r>
              <a:rPr lang="ru-RU" dirty="0"/>
              <a:t>Правила оплаты </a:t>
            </a:r>
          </a:p>
        </p:txBody>
      </p:sp>
      <p:sp>
        <p:nvSpPr>
          <p:cNvPr id="77826" name="Объект 2"/>
          <p:cNvSpPr>
            <a:spLocks noGrp="1"/>
          </p:cNvSpPr>
          <p:nvPr>
            <p:ph idx="1"/>
          </p:nvPr>
        </p:nvSpPr>
        <p:spPr/>
        <p:txBody>
          <a:bodyPr/>
          <a:lstStyle/>
          <a:p>
            <a:pPr marL="0" indent="0">
              <a:buFont typeface="Arial" charset="0"/>
              <a:buNone/>
            </a:pPr>
            <a:r>
              <a:rPr lang="ru-RU" sz="2600" smtClean="0"/>
              <a:t>Постановления и определения об оплате и возмещении расходов, отнесении их за счет бюджетных средств выносится на основании </a:t>
            </a:r>
            <a:r>
              <a:rPr lang="ru-RU" sz="2600" b="1" smtClean="0"/>
              <a:t>заявления адвоката</a:t>
            </a:r>
            <a:r>
              <a:rPr lang="ru-RU" sz="2600" smtClean="0"/>
              <a:t> и вручается либо направляется ему в день его вынесения.</a:t>
            </a:r>
          </a:p>
          <a:p>
            <a:pPr marL="0" indent="0">
              <a:buFont typeface="Arial" charset="0"/>
              <a:buNone/>
            </a:pPr>
            <a:r>
              <a:rPr lang="ru-RU" sz="2600" smtClean="0"/>
              <a:t>Один экземпляр постановления или определения по конкретному делу приобщается к материалам соответствующего дела, второй экземпляр выдается либо направляется адвокату в день его вынесения, третий экземпляр </a:t>
            </a:r>
            <a:r>
              <a:rPr lang="ru-RU" sz="2600" b="1" smtClean="0"/>
              <a:t>направляется в Коллегию адвокатов не позднее следующего дня после его вынесения.</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rtlCol="0">
            <a:normAutofit/>
          </a:bodyPr>
          <a:lstStyle/>
          <a:p>
            <a:pPr eaLnBrk="1" fontAlgn="auto" hangingPunct="1">
              <a:spcAft>
                <a:spcPts val="0"/>
              </a:spcAft>
              <a:defRPr/>
            </a:pPr>
            <a:r>
              <a:rPr lang="ru-RU" dirty="0"/>
              <a:t>Правила оплаты </a:t>
            </a:r>
          </a:p>
        </p:txBody>
      </p:sp>
      <p:sp>
        <p:nvSpPr>
          <p:cNvPr id="78850" name="Объект 2"/>
          <p:cNvSpPr>
            <a:spLocks noGrp="1"/>
          </p:cNvSpPr>
          <p:nvPr>
            <p:ph idx="1"/>
          </p:nvPr>
        </p:nvSpPr>
        <p:spPr/>
        <p:txBody>
          <a:bodyPr/>
          <a:lstStyle/>
          <a:p>
            <a:pPr marL="0" indent="0" algn="just" eaLnBrk="1" hangingPunct="1">
              <a:lnSpc>
                <a:spcPct val="90000"/>
              </a:lnSpc>
              <a:buFont typeface="Arial" charset="0"/>
              <a:buNone/>
            </a:pPr>
            <a:r>
              <a:rPr lang="ru-RU" sz="2800" smtClean="0"/>
              <a:t>В заявлении об оплате оказанной юридической помощи и возмещении расходов, связанных с защитой и представительством, адвокат указывает </a:t>
            </a:r>
            <a:r>
              <a:rPr lang="ru-RU" sz="2800" b="1" smtClean="0"/>
              <a:t>детальный расчет</a:t>
            </a:r>
            <a:r>
              <a:rPr lang="ru-RU" sz="2800" smtClean="0"/>
              <a:t> затраченного им времени на оказание юридической помощи по конкретному делу, а также </a:t>
            </a:r>
            <a:r>
              <a:rPr lang="ru-RU" sz="2800" b="1" smtClean="0"/>
              <a:t>командировочных расходов</a:t>
            </a:r>
            <a:r>
              <a:rPr lang="ru-RU" sz="2800" smtClean="0"/>
              <a:t>. </a:t>
            </a:r>
          </a:p>
          <a:p>
            <a:pPr marL="0" indent="0" algn="just" eaLnBrk="1" hangingPunct="1">
              <a:lnSpc>
                <a:spcPct val="90000"/>
              </a:lnSpc>
              <a:buFont typeface="Arial" charset="0"/>
              <a:buNone/>
            </a:pPr>
            <a:r>
              <a:rPr lang="ru-RU" sz="2800" smtClean="0"/>
              <a:t>За недостоверность указанных в заявлении сведений адвокат несет ответственность согласно </a:t>
            </a:r>
            <a:r>
              <a:rPr lang="ru-RU" sz="2800" smtClean="0">
                <a:hlinkClick r:id="rId2"/>
              </a:rPr>
              <a:t>Закону</a:t>
            </a:r>
            <a:r>
              <a:rPr lang="ru-RU" sz="2800" smtClean="0"/>
              <a:t>, а именно, дисциплинарную ответственность в соответствии с законом РК «Об адвокатской деятельности».</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rtlCol="0">
            <a:normAutofit/>
          </a:bodyPr>
          <a:lstStyle/>
          <a:p>
            <a:pPr eaLnBrk="1" fontAlgn="auto" hangingPunct="1">
              <a:spcAft>
                <a:spcPts val="0"/>
              </a:spcAft>
              <a:defRPr/>
            </a:pPr>
            <a:r>
              <a:rPr lang="ru-RU" dirty="0"/>
              <a:t>Правила оплаты </a:t>
            </a:r>
          </a:p>
        </p:txBody>
      </p:sp>
      <p:sp>
        <p:nvSpPr>
          <p:cNvPr id="3" name="Объект 2"/>
          <p:cNvSpPr>
            <a:spLocks noGrp="1"/>
          </p:cNvSpPr>
          <p:nvPr>
            <p:ph idx="1"/>
          </p:nvPr>
        </p:nvSpPr>
        <p:spPr/>
        <p:txBody>
          <a:bodyPr>
            <a:normAutofit lnSpcReduction="10000"/>
          </a:bodyPr>
          <a:lstStyle/>
          <a:p>
            <a:pPr marL="0" indent="0">
              <a:buFont typeface="Arial" charset="0"/>
              <a:buNone/>
              <a:defRPr/>
            </a:pPr>
            <a:r>
              <a:rPr lang="ru-RU" sz="2400" smtClean="0"/>
              <a:t>Коллегия адвокатов направляет заявку в территориальный орган юстиции в срок </a:t>
            </a:r>
            <a:r>
              <a:rPr lang="ru-RU" sz="2400" b="1" smtClean="0"/>
              <a:t>до 7 числа месяца</a:t>
            </a:r>
            <a:r>
              <a:rPr lang="ru-RU" sz="2400" smtClean="0"/>
              <a:t> (ранее было до 02 числа), </a:t>
            </a:r>
            <a:r>
              <a:rPr lang="ru-RU" sz="2400" b="1" smtClean="0"/>
              <a:t>следующего за отчетным месяцем</a:t>
            </a:r>
            <a:r>
              <a:rPr lang="ru-RU" sz="2400" smtClean="0"/>
              <a:t>, а за декабрь – </a:t>
            </a:r>
            <a:r>
              <a:rPr lang="ru-RU" sz="2400" b="1" smtClean="0"/>
              <a:t>не позднее 15 числа</a:t>
            </a:r>
            <a:r>
              <a:rPr lang="ru-RU" sz="2400" smtClean="0"/>
              <a:t> </a:t>
            </a:r>
            <a:r>
              <a:rPr lang="ru-RU" sz="2400" b="1" smtClean="0"/>
              <a:t>отчетного месяца</a:t>
            </a:r>
            <a:r>
              <a:rPr lang="ru-RU" sz="2400" smtClean="0"/>
              <a:t> заявку, к которой прилагаются вышеуказанные документы (п. 11 Правил).</a:t>
            </a:r>
          </a:p>
          <a:p>
            <a:pPr marL="0" indent="0">
              <a:buFont typeface="Arial" charset="0"/>
              <a:buNone/>
              <a:defRPr/>
            </a:pPr>
            <a:r>
              <a:rPr lang="ru-RU" sz="2400" smtClean="0"/>
              <a:t>Территориальный орган юстиции по результатам проверки обоснованности и достоверности заявки Коллегии адвокатов и приложенных документов производит перечисление сумм, подлежащих выплате адвокатам в срок </a:t>
            </a:r>
            <a:r>
              <a:rPr lang="ru-RU" sz="2400" b="1" smtClean="0"/>
              <a:t>не позднее 15 числа месяца (ранее было не позднее 10 числа), следующего за отчетным, а за декабрь – не позднее 20 числа отчетного месяца.</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r>
              <a:rPr lang="ru-RU" smtClean="0"/>
              <a:t>Правила оплаты</a:t>
            </a:r>
          </a:p>
        </p:txBody>
      </p:sp>
      <p:sp>
        <p:nvSpPr>
          <p:cNvPr id="80898" name="Rectangle 3"/>
          <p:cNvSpPr>
            <a:spLocks noGrp="1"/>
          </p:cNvSpPr>
          <p:nvPr>
            <p:ph type="body" idx="1"/>
          </p:nvPr>
        </p:nvSpPr>
        <p:spPr/>
        <p:txBody>
          <a:bodyPr/>
          <a:lstStyle/>
          <a:p>
            <a:pPr>
              <a:lnSpc>
                <a:spcPct val="90000"/>
              </a:lnSpc>
              <a:buFont typeface="Arial" charset="0"/>
              <a:buNone/>
            </a:pPr>
            <a:r>
              <a:rPr lang="ru-RU" sz="2400" smtClean="0"/>
              <a:t>	В случаях обнаружения фактов несоответствия сведений, указанных в заявке Коллегии адвокатов, постановлениях или определениях требованиям, предусмотренным подпунктами 3) и 4) </a:t>
            </a:r>
            <a:r>
              <a:rPr lang="ru-RU" sz="2400" smtClean="0">
                <a:hlinkClick r:id="rId2"/>
              </a:rPr>
              <a:t>пункта 4</a:t>
            </a:r>
            <a:r>
              <a:rPr lang="ru-RU" sz="2400" smtClean="0"/>
              <a:t> настоящих Правил, территориальный орган юстиции возвращает их в Коллегию адвокатов для исправления арифметических и иных ошибок. (П. 12 Правил)</a:t>
            </a:r>
          </a:p>
          <a:p>
            <a:pPr>
              <a:lnSpc>
                <a:spcPct val="90000"/>
              </a:lnSpc>
              <a:buFont typeface="Arial" charset="0"/>
              <a:buNone/>
            </a:pPr>
            <a:r>
              <a:rPr lang="ru-RU" sz="2400" smtClean="0"/>
              <a:t>	Финансирование средств, подлежащих выплате адвокатам по заявке, представленной Коллегией адвокатов по истечении 15 декабря текущего года, осуществляется за счет средств республиканского бюджета, выделяемых в следующем году (П. 13 Правил).</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a:bodyPr>
          <a:lstStyle/>
          <a:p>
            <a:pPr eaLnBrk="1" hangingPunct="1">
              <a:defRPr/>
            </a:pPr>
            <a:r>
              <a:rPr lang="ru-RU" sz="3000" b="1" smtClean="0"/>
              <a:t>Учет бесплатной юридической помощи виде правового консультирования</a:t>
            </a:r>
          </a:p>
        </p:txBody>
      </p:sp>
      <p:sp>
        <p:nvSpPr>
          <p:cNvPr id="81922" name="Объект 2"/>
          <p:cNvSpPr>
            <a:spLocks noGrp="1"/>
          </p:cNvSpPr>
          <p:nvPr>
            <p:ph idx="1"/>
          </p:nvPr>
        </p:nvSpPr>
        <p:spPr/>
        <p:txBody>
          <a:bodyPr/>
          <a:lstStyle/>
          <a:p>
            <a:pPr marL="0" indent="0">
              <a:buFont typeface="Arial" charset="0"/>
              <a:buNone/>
            </a:pPr>
            <a:r>
              <a:rPr lang="ru-RU" sz="2600" b="1" smtClean="0"/>
              <a:t>Правила ведения учета бесплатной юридической помощи в виде правового консультирования, оказанной адвокатом,</a:t>
            </a:r>
            <a:r>
              <a:rPr lang="ru-RU" sz="2400" smtClean="0"/>
              <a:t> утверждены Постановлением Правительства РК от 31 декабря 2015 года № 1150.</a:t>
            </a:r>
            <a:endParaRPr lang="ru-RU" sz="2400" b="1" smtClean="0"/>
          </a:p>
          <a:p>
            <a:pPr marL="0" indent="0">
              <a:buFont typeface="Arial" charset="0"/>
              <a:buNone/>
            </a:pPr>
            <a:r>
              <a:rPr lang="ru-RU" sz="2400" smtClean="0"/>
              <a:t>Введены в действие с 1 января 2016 года.</a:t>
            </a:r>
            <a:endParaRPr lang="ru-RU" sz="2400" b="1" smtClean="0"/>
          </a:p>
          <a:p>
            <a:pPr marL="0" indent="0">
              <a:buFont typeface="Arial" charset="0"/>
              <a:buNone/>
            </a:pPr>
            <a:endParaRPr lang="ru-RU" sz="2400" smtClean="0"/>
          </a:p>
          <a:p>
            <a:pPr marL="0" indent="0">
              <a:buFont typeface="Arial" charset="0"/>
              <a:buNone/>
            </a:pPr>
            <a:r>
              <a:rPr lang="ru-RU" sz="2400" smtClean="0"/>
              <a:t>Ранее эти вопросы регулировались</a:t>
            </a:r>
            <a:r>
              <a:rPr lang="ru-RU" sz="2400" b="1" smtClean="0"/>
              <a:t> Правилами оплаты</a:t>
            </a:r>
            <a:r>
              <a:rPr lang="ru-RU" sz="2400" smtClean="0"/>
              <a:t>, утвержденными </a:t>
            </a:r>
            <a:r>
              <a:rPr lang="ru-RU" sz="2400" smtClean="0">
                <a:hlinkClick r:id="rId2"/>
              </a:rPr>
              <a:t>Постановление</a:t>
            </a:r>
            <a:r>
              <a:rPr lang="ru-RU" sz="2400" smtClean="0"/>
              <a:t>м Правительства Республики Казахстан от 26 августа 1999 года № 1247.</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a:bodyPr>
          <a:lstStyle/>
          <a:p>
            <a:pPr eaLnBrk="1" hangingPunct="1">
              <a:defRPr/>
            </a:pPr>
            <a:r>
              <a:rPr lang="ru-RU" sz="3400" b="1" smtClean="0"/>
              <a:t>Учет бесплатной юридической помощи виде правового консультирования</a:t>
            </a:r>
          </a:p>
        </p:txBody>
      </p:sp>
      <p:sp>
        <p:nvSpPr>
          <p:cNvPr id="82946" name="Объект 2"/>
          <p:cNvSpPr>
            <a:spLocks noGrp="1"/>
          </p:cNvSpPr>
          <p:nvPr>
            <p:ph idx="1"/>
          </p:nvPr>
        </p:nvSpPr>
        <p:spPr/>
        <p:txBody>
          <a:bodyPr/>
          <a:lstStyle/>
          <a:p>
            <a:pPr marL="0" indent="0" algn="just" eaLnBrk="1" hangingPunct="1">
              <a:lnSpc>
                <a:spcPct val="80000"/>
              </a:lnSpc>
              <a:buFont typeface="Arial" charset="0"/>
              <a:buNone/>
            </a:pPr>
            <a:r>
              <a:rPr lang="ru-RU" sz="2800" smtClean="0"/>
              <a:t>Положения об учете юридической помощи не претерпели каких-либо значительных изменений. Учет по-прежнему ведется в Реестре учета в форме журнала. </a:t>
            </a:r>
          </a:p>
          <a:p>
            <a:pPr marL="0" indent="0" algn="just" eaLnBrk="1" hangingPunct="1">
              <a:lnSpc>
                <a:spcPct val="80000"/>
              </a:lnSpc>
              <a:buFont typeface="Arial" charset="0"/>
              <a:buNone/>
            </a:pPr>
            <a:r>
              <a:rPr lang="ru-RU" sz="2800" smtClean="0"/>
              <a:t>Журнал должен быть пронумерован, прошнурован и скреплен печатью юридической консультации, адвокатской конторы или печатью адвоката-индивидуала. </a:t>
            </a:r>
          </a:p>
          <a:p>
            <a:pPr marL="0" indent="0" algn="just" eaLnBrk="1" hangingPunct="1">
              <a:lnSpc>
                <a:spcPct val="80000"/>
              </a:lnSpc>
              <a:buFont typeface="Arial" charset="0"/>
              <a:buNone/>
            </a:pPr>
            <a:r>
              <a:rPr lang="ru-RU" sz="2800" smtClean="0"/>
              <a:t>Реестр ведется по форме согласно приложению к Правилам. Эта форма идентична прежней форме, изменилось место положения пункта «Дата обращения» - стал вторым по счету.</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pPr eaLnBrk="1" hangingPunct="1">
              <a:defRPr/>
            </a:pPr>
            <a:r>
              <a:rPr lang="ru-RU" sz="3800" b="1" smtClean="0"/>
              <a:t>Размер оплаты </a:t>
            </a:r>
            <a:br>
              <a:rPr lang="ru-RU" sz="3800" b="1" smtClean="0"/>
            </a:br>
            <a:r>
              <a:rPr lang="ru-RU" sz="3800" b="1" smtClean="0"/>
              <a:t>юридической помощи</a:t>
            </a:r>
          </a:p>
        </p:txBody>
      </p:sp>
      <p:sp>
        <p:nvSpPr>
          <p:cNvPr id="3" name="Объект 2"/>
          <p:cNvSpPr>
            <a:spLocks noGrp="1"/>
          </p:cNvSpPr>
          <p:nvPr>
            <p:ph idx="1"/>
          </p:nvPr>
        </p:nvSpPr>
        <p:spPr/>
        <p:txBody>
          <a:bodyPr>
            <a:normAutofit lnSpcReduction="10000"/>
          </a:bodyPr>
          <a:lstStyle/>
          <a:p>
            <a:pPr marL="0" indent="0">
              <a:buFont typeface="Arial" charset="0"/>
              <a:buNone/>
              <a:defRPr/>
            </a:pPr>
            <a:r>
              <a:rPr lang="ru-RU" sz="2800" b="1" smtClean="0"/>
              <a:t>Размеры оплаты</a:t>
            </a:r>
            <a:r>
              <a:rPr lang="ru-RU" sz="2800" smtClean="0"/>
              <a:t> юридической помощи, оказываемой адвокатом, и возмещения расходов, связанных с защитой и представительством, </a:t>
            </a:r>
            <a:r>
              <a:rPr lang="ru-RU" sz="2800" b="1" smtClean="0"/>
              <a:t>утверждены </a:t>
            </a:r>
            <a:r>
              <a:rPr lang="ru-RU" sz="2800" smtClean="0"/>
              <a:t>Постановлением Правительства Республики Казахстан </a:t>
            </a:r>
            <a:r>
              <a:rPr lang="ru-RU" sz="2800" b="1" smtClean="0"/>
              <a:t>от 29 декабря 2015 года</a:t>
            </a:r>
            <a:r>
              <a:rPr lang="ru-RU" sz="2800" smtClean="0"/>
              <a:t> № 1110. </a:t>
            </a:r>
          </a:p>
          <a:p>
            <a:pPr marL="0" indent="0">
              <a:buFont typeface="Arial" charset="0"/>
              <a:buNone/>
              <a:defRPr/>
            </a:pPr>
            <a:r>
              <a:rPr lang="ru-RU" sz="2800" smtClean="0"/>
              <a:t>Введены в действие с 1 января 2016 года.</a:t>
            </a:r>
            <a:endParaRPr lang="ru-RU" sz="2800" b="1" smtClean="0"/>
          </a:p>
          <a:p>
            <a:pPr marL="0" indent="0">
              <a:buFont typeface="Arial" charset="0"/>
              <a:buNone/>
              <a:defRPr/>
            </a:pPr>
            <a:r>
              <a:rPr lang="ru-RU" sz="2800" smtClean="0"/>
              <a:t>Взамен ранее действовавших </a:t>
            </a:r>
            <a:r>
              <a:rPr lang="ru-RU" sz="2800" b="1" smtClean="0"/>
              <a:t>Правил оплаты</a:t>
            </a:r>
            <a:r>
              <a:rPr lang="ru-RU" sz="2800" smtClean="0"/>
              <a:t>, утвержденных </a:t>
            </a:r>
            <a:r>
              <a:rPr lang="ru-RU" sz="2800" smtClean="0">
                <a:hlinkClick r:id="rId2"/>
              </a:rPr>
              <a:t>Постановление</a:t>
            </a:r>
            <a:r>
              <a:rPr lang="ru-RU" sz="2800" smtClean="0"/>
              <a:t>м Правительства РК от 26 августа 1999 года № 1247</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pPr eaLnBrk="1" hangingPunct="1">
              <a:defRPr/>
            </a:pPr>
            <a:r>
              <a:rPr lang="ru-RU" sz="3800" b="1" smtClean="0"/>
              <a:t>Размер оплаты </a:t>
            </a:r>
            <a:br>
              <a:rPr lang="ru-RU" sz="3800" b="1" smtClean="0"/>
            </a:br>
            <a:r>
              <a:rPr lang="ru-RU" sz="3800" b="1" smtClean="0"/>
              <a:t>юридической помощи</a:t>
            </a:r>
          </a:p>
        </p:txBody>
      </p:sp>
      <p:sp>
        <p:nvSpPr>
          <p:cNvPr id="3" name="Объект 2"/>
          <p:cNvSpPr>
            <a:spLocks noGrp="1"/>
          </p:cNvSpPr>
          <p:nvPr>
            <p:ph idx="1"/>
          </p:nvPr>
        </p:nvSpPr>
        <p:spPr/>
        <p:txBody>
          <a:bodyPr>
            <a:normAutofit lnSpcReduction="10000"/>
          </a:bodyPr>
          <a:lstStyle/>
          <a:p>
            <a:pPr eaLnBrk="1" hangingPunct="1">
              <a:lnSpc>
                <a:spcPct val="80000"/>
              </a:lnSpc>
              <a:buFont typeface="Wingdings" pitchFamily="2" charset="2"/>
              <a:buChar char="Ø"/>
              <a:defRPr/>
            </a:pPr>
            <a:r>
              <a:rPr lang="ru-RU" dirty="0" smtClean="0"/>
              <a:t>Размер  оплаты юридической помощи на 2016 год </a:t>
            </a:r>
            <a:r>
              <a:rPr lang="ru-RU" b="1" dirty="0" smtClean="0"/>
              <a:t>из расчета МРЗП 22 859 тенге</a:t>
            </a:r>
            <a:r>
              <a:rPr lang="ru-RU" sz="3000" dirty="0" smtClean="0"/>
              <a:t>;</a:t>
            </a:r>
          </a:p>
          <a:p>
            <a:pPr eaLnBrk="1" hangingPunct="1">
              <a:lnSpc>
                <a:spcPct val="80000"/>
              </a:lnSpc>
              <a:buFont typeface="Wingdings" pitchFamily="2" charset="2"/>
              <a:buChar char="Ø"/>
              <a:defRPr/>
            </a:pPr>
            <a:r>
              <a:rPr lang="ru-RU" sz="2000" b="1" dirty="0" smtClean="0"/>
              <a:t>1) 1/10 МРЗП за один час (1 088,53 тенге</a:t>
            </a:r>
            <a:r>
              <a:rPr lang="ru-RU" b="1" dirty="0" smtClean="0"/>
              <a:t> </a:t>
            </a:r>
            <a:r>
              <a:rPr lang="ru-RU" sz="2000" b="1" dirty="0" smtClean="0"/>
              <a:t>):</a:t>
            </a:r>
            <a:br>
              <a:rPr lang="ru-RU" sz="2000" b="1" dirty="0" smtClean="0"/>
            </a:br>
            <a:r>
              <a:rPr lang="ru-RU" sz="2000" dirty="0" smtClean="0"/>
              <a:t>      участия на любой стадии производства по уголовному делу в качестве защитника подозреваемого, обвиняемого, подсудимого, осужденного </a:t>
            </a:r>
            <a:r>
              <a:rPr lang="ru-RU" sz="2000" b="1" dirty="0" smtClean="0"/>
              <a:t>за совершение особо тяжкого преступления</a:t>
            </a:r>
            <a:r>
              <a:rPr lang="ru-RU" sz="2000" dirty="0" smtClean="0"/>
              <a:t>, а также в качестве представителя лица, признанного потерпевшим вследствие особо тяжкого преступления;</a:t>
            </a:r>
            <a:br>
              <a:rPr lang="ru-RU" sz="2000" dirty="0" smtClean="0"/>
            </a:br>
            <a:r>
              <a:rPr lang="ru-RU" sz="2000" dirty="0" smtClean="0"/>
              <a:t>      свидания с подзащитным, содержащимся под стражей или отбывающим наказание в учреждении уголовно-исполнительной системы </a:t>
            </a:r>
            <a:r>
              <a:rPr lang="ru-RU" sz="2000" b="1" dirty="0" smtClean="0"/>
              <a:t>за совершение особо тяжкого преступления</a:t>
            </a:r>
            <a:r>
              <a:rPr lang="ru-RU" sz="2000" dirty="0" smtClean="0"/>
              <a:t>;</a:t>
            </a:r>
            <a:br>
              <a:rPr lang="ru-RU" sz="2000" dirty="0" smtClean="0"/>
            </a:br>
            <a:r>
              <a:rPr lang="ru-RU" sz="2000" dirty="0" smtClean="0"/>
              <a:t>      составления ходатайств, жалоб на действия (бездействие) и решения дознавателя, следователя, прокурора и суда, апелляционной, кассационной и иных жалоб в защиту подозреваемого, обвиняемого, подсудимого, осужденного за совершение </a:t>
            </a:r>
            <a:r>
              <a:rPr lang="ru-RU" sz="2000" b="1" dirty="0" smtClean="0"/>
              <a:t>особо тяжкого преступления</a:t>
            </a:r>
            <a:r>
              <a:rPr lang="ru-RU" sz="2000" dirty="0" smtClean="0"/>
              <a:t>, или в интересах лица, признанного потерпевшим вследствие особо тяжкого преступления;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ru-RU" b="1" smtClean="0"/>
              <a:t>Правовая основа ГГЮП:</a:t>
            </a:r>
          </a:p>
        </p:txBody>
      </p:sp>
      <p:sp>
        <p:nvSpPr>
          <p:cNvPr id="19458" name="Rectangle 3"/>
          <p:cNvSpPr>
            <a:spLocks noGrp="1"/>
          </p:cNvSpPr>
          <p:nvPr>
            <p:ph type="body" idx="1"/>
          </p:nvPr>
        </p:nvSpPr>
        <p:spPr/>
        <p:txBody>
          <a:bodyPr/>
          <a:lstStyle/>
          <a:p>
            <a:pPr marL="609600" indent="-609600">
              <a:lnSpc>
                <a:spcPct val="80000"/>
              </a:lnSpc>
              <a:buFont typeface="Arial" charset="0"/>
              <a:buNone/>
            </a:pPr>
            <a:r>
              <a:rPr lang="ru-RU" sz="2400" b="1" smtClean="0"/>
              <a:t>16.	Об утверждении перечня документов, подтверждающих права лиц на получение гарантированной государством юридической помощи</a:t>
            </a:r>
          </a:p>
          <a:p>
            <a:pPr marL="609600" indent="-609600">
              <a:lnSpc>
                <a:spcPct val="80000"/>
              </a:lnSpc>
              <a:buFont typeface="Arial" charset="0"/>
              <a:buNone/>
            </a:pPr>
            <a:r>
              <a:rPr lang="ru-RU" sz="2400" smtClean="0"/>
              <a:t>	Приказ Министра юстиции Республики Казахстан от 25 февраля 2015 года № 114. Зарегистрирован в Министерстве юстиции Республики Казахстан 13 марта 2015 года № 10420</a:t>
            </a:r>
            <a:endParaRPr lang="ru-RU" sz="2400" b="1" smtClean="0"/>
          </a:p>
          <a:p>
            <a:pPr marL="609600" indent="-609600">
              <a:lnSpc>
                <a:spcPct val="80000"/>
              </a:lnSpc>
              <a:buFont typeface="Arial" charset="0"/>
              <a:buNone/>
            </a:pPr>
            <a:r>
              <a:rPr lang="ru-RU" sz="2400" b="1" smtClean="0"/>
              <a:t>17.	Об утверждении Комплексного плана по совершенствованию механизмов получения гражданами Республики Казахстан квалифицированной юридической помощи на 2016-2017 годы</a:t>
            </a:r>
            <a:endParaRPr lang="ru-RU" sz="2400" smtClean="0"/>
          </a:p>
          <a:p>
            <a:pPr marL="609600" indent="-609600">
              <a:lnSpc>
                <a:spcPct val="80000"/>
              </a:lnSpc>
              <a:buFont typeface="Arial" charset="0"/>
              <a:buNone/>
            </a:pPr>
            <a:r>
              <a:rPr lang="ru-RU" sz="2400" smtClean="0"/>
              <a:t>	Приказ и.о. Министра юстиции Республики Казахстан от 31 декабря 2015 года</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229600" cy="1143000"/>
          </a:xfrm>
          <a:solidFill>
            <a:schemeClr val="bg2">
              <a:lumMod val="90000"/>
            </a:schemeClr>
          </a:solidFill>
        </p:spPr>
        <p:txBody>
          <a:bodyPr>
            <a:normAutofit fontScale="90000"/>
          </a:bodyPr>
          <a:lstStyle/>
          <a:p>
            <a:pPr eaLnBrk="1" hangingPunct="1">
              <a:defRPr/>
            </a:pPr>
            <a:r>
              <a:rPr lang="ru-RU" sz="3800" b="1" smtClean="0"/>
              <a:t>Размер оплаты </a:t>
            </a:r>
            <a:br>
              <a:rPr lang="ru-RU" sz="3800" b="1" smtClean="0"/>
            </a:br>
            <a:r>
              <a:rPr lang="ru-RU" sz="3800" b="1" smtClean="0"/>
              <a:t>юридической помощи</a:t>
            </a:r>
          </a:p>
        </p:txBody>
      </p:sp>
      <p:sp>
        <p:nvSpPr>
          <p:cNvPr id="86018" name="Объект 2"/>
          <p:cNvSpPr>
            <a:spLocks noGrp="1"/>
          </p:cNvSpPr>
          <p:nvPr>
            <p:ph idx="1"/>
          </p:nvPr>
        </p:nvSpPr>
        <p:spPr/>
        <p:txBody>
          <a:bodyPr/>
          <a:lstStyle/>
          <a:p>
            <a:pPr eaLnBrk="1" hangingPunct="1">
              <a:lnSpc>
                <a:spcPct val="80000"/>
              </a:lnSpc>
              <a:buFont typeface="Wingdings" pitchFamily="2" charset="2"/>
              <a:buChar char="Ø"/>
            </a:pPr>
            <a:r>
              <a:rPr lang="ru-RU" sz="2200" b="1" smtClean="0"/>
              <a:t>2) 1/15 МЗРП за один час</a:t>
            </a:r>
            <a:r>
              <a:rPr lang="ru-RU" sz="2200" smtClean="0"/>
              <a:t> </a:t>
            </a:r>
            <a:r>
              <a:rPr lang="ru-RU" sz="2200" b="1" smtClean="0"/>
              <a:t>(1 523,94 тенге):</a:t>
            </a:r>
            <a:br>
              <a:rPr lang="ru-RU" sz="2200" b="1" smtClean="0"/>
            </a:br>
            <a:r>
              <a:rPr lang="ru-RU" sz="2200" smtClean="0"/>
              <a:t>      участия на любой стадии производства по уголовному делу в качестве защитника подозреваемого, обвиняемого, подсудимого, осужденного </a:t>
            </a:r>
            <a:r>
              <a:rPr lang="ru-RU" sz="2200" b="1" smtClean="0"/>
              <a:t>за совершение тяжкого преступления,</a:t>
            </a:r>
            <a:r>
              <a:rPr lang="ru-RU" sz="2200" smtClean="0"/>
              <a:t> а также в качестве представителя лица, признанного потерпевшим вследствие тяжкого преступления;</a:t>
            </a:r>
            <a:br>
              <a:rPr lang="ru-RU" sz="2200" smtClean="0"/>
            </a:br>
            <a:r>
              <a:rPr lang="ru-RU" sz="2200" smtClean="0"/>
              <a:t>      свидания с подзащитным, содержащимся под стражей или отбывающим наказание в учреждении уголовно-исполнительной системы </a:t>
            </a:r>
            <a:r>
              <a:rPr lang="ru-RU" sz="2200" b="1" smtClean="0"/>
              <a:t>за совершение тяжкого преступления;</a:t>
            </a:r>
            <a:br>
              <a:rPr lang="ru-RU" sz="2200" b="1" smtClean="0"/>
            </a:br>
            <a:r>
              <a:rPr lang="ru-RU" sz="2200" smtClean="0"/>
              <a:t>      составления ходатайств, жалоб на действия (бездействие) и решения дознавателя, следователя, прокурора и суда, апелляционной, кассационной и иных жалоб в защиту подозреваемого, обвиняемого, подсудимого, осужденного за совершение тяжкого преступления, или в интересах лица, признанного потерпевшим </a:t>
            </a:r>
            <a:r>
              <a:rPr lang="ru-RU" sz="2200" b="1" smtClean="0"/>
              <a:t>вследствие тяжкого преступления</a:t>
            </a:r>
            <a:r>
              <a:rPr lang="ru-RU" sz="2200"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pPr eaLnBrk="1" hangingPunct="1">
              <a:defRPr/>
            </a:pPr>
            <a:r>
              <a:rPr lang="ru-RU" sz="4000" b="1" smtClean="0"/>
              <a:t>Размер оплаты </a:t>
            </a:r>
            <a:br>
              <a:rPr lang="ru-RU" sz="4000" b="1" smtClean="0"/>
            </a:br>
            <a:r>
              <a:rPr lang="ru-RU" sz="4000" b="1" smtClean="0"/>
              <a:t>юридической помощи</a:t>
            </a:r>
          </a:p>
        </p:txBody>
      </p:sp>
      <p:sp>
        <p:nvSpPr>
          <p:cNvPr id="87042" name="Объект 2"/>
          <p:cNvSpPr>
            <a:spLocks noGrp="1"/>
          </p:cNvSpPr>
          <p:nvPr>
            <p:ph idx="1"/>
          </p:nvPr>
        </p:nvSpPr>
        <p:spPr/>
        <p:txBody>
          <a:bodyPr/>
          <a:lstStyle/>
          <a:p>
            <a:pPr eaLnBrk="1" hangingPunct="1">
              <a:buFont typeface="Arial" charset="0"/>
              <a:buNone/>
            </a:pPr>
            <a:r>
              <a:rPr lang="ru-RU" sz="2200" b="1" smtClean="0"/>
              <a:t>3) 1/21 МРЗП, за один час:</a:t>
            </a:r>
            <a:r>
              <a:rPr lang="ru-RU" sz="2200" smtClean="0"/>
              <a:t/>
            </a:r>
            <a:br>
              <a:rPr lang="ru-RU" sz="2200" smtClean="0"/>
            </a:br>
            <a:r>
              <a:rPr lang="ru-RU" sz="2200" smtClean="0"/>
              <a:t>      участия на любой стадии производства по уголовному делу в качестве защитника подозреваемого, обвиняемого, подсудимого, осужденного </a:t>
            </a:r>
            <a:r>
              <a:rPr lang="ru-RU" sz="2200" b="1" smtClean="0"/>
              <a:t>за совершение уголовного проступка или преступления небольшой или средней тяжести</a:t>
            </a:r>
            <a:r>
              <a:rPr lang="ru-RU" sz="2200" smtClean="0"/>
              <a:t>, а также в качестве представителя лица, признанного потерпевшим вследствие уголовного проступка или преступления небольшой или средней тяжести; </a:t>
            </a:r>
            <a:br>
              <a:rPr lang="ru-RU" sz="2200" smtClean="0"/>
            </a:br>
            <a:r>
              <a:rPr lang="ru-RU" sz="2200" smtClean="0"/>
              <a:t>      защиты на любой стадии производства по делу об административном правонарушении лица, привлекаемого </a:t>
            </a:r>
            <a:r>
              <a:rPr lang="ru-RU" sz="2200" b="1" smtClean="0"/>
              <a:t>к административной ответственности; </a:t>
            </a:r>
            <a:br>
              <a:rPr lang="ru-RU" sz="2200" b="1" smtClean="0"/>
            </a:br>
            <a:r>
              <a:rPr lang="ru-RU" sz="2400" smtClean="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pPr eaLnBrk="1" hangingPunct="1">
              <a:defRPr/>
            </a:pPr>
            <a:r>
              <a:rPr lang="ru-RU" sz="4000" b="1" smtClean="0"/>
              <a:t>Размер оплаты </a:t>
            </a:r>
            <a:br>
              <a:rPr lang="ru-RU" sz="4000" b="1" smtClean="0"/>
            </a:br>
            <a:r>
              <a:rPr lang="ru-RU" sz="4000" b="1" smtClean="0"/>
              <a:t>юридической помощи</a:t>
            </a:r>
          </a:p>
        </p:txBody>
      </p:sp>
      <p:sp>
        <p:nvSpPr>
          <p:cNvPr id="3" name="Объект 2"/>
          <p:cNvSpPr>
            <a:spLocks noGrp="1"/>
          </p:cNvSpPr>
          <p:nvPr>
            <p:ph idx="1"/>
          </p:nvPr>
        </p:nvSpPr>
        <p:spPr>
          <a:xfrm>
            <a:off x="684213" y="1484313"/>
            <a:ext cx="8002587" cy="4752975"/>
          </a:xfrm>
        </p:spPr>
        <p:txBody>
          <a:bodyPr>
            <a:normAutofit lnSpcReduction="10000"/>
          </a:bodyPr>
          <a:lstStyle/>
          <a:p>
            <a:pPr marL="0" indent="0" eaLnBrk="1" hangingPunct="1">
              <a:buFont typeface="Arial" charset="0"/>
              <a:buNone/>
              <a:defRPr/>
            </a:pPr>
            <a:r>
              <a:rPr lang="ru-RU" sz="2400" smtClean="0"/>
              <a:t>  </a:t>
            </a:r>
            <a:r>
              <a:rPr lang="ru-RU" sz="2200" smtClean="0"/>
              <a:t>представительства лица, освобожденного от оплаты юридической помощи и возмещения расходов, связанных с представительством в производстве </a:t>
            </a:r>
            <a:r>
              <a:rPr lang="ru-RU" sz="2200" b="1" smtClean="0"/>
              <a:t>по гражданскому делу</a:t>
            </a:r>
            <a:r>
              <a:rPr lang="ru-RU" sz="2200" smtClean="0"/>
              <a:t> и отнесении их за счет бюджетных средств;</a:t>
            </a:r>
            <a:br>
              <a:rPr lang="ru-RU" sz="2200" smtClean="0"/>
            </a:br>
            <a:r>
              <a:rPr lang="ru-RU" sz="2200" smtClean="0"/>
              <a:t>      составления ходатайств, жалоб на действия (бездействие) и решения дознавателя, следователя, прокурора и суда, апелляционной, кассационной и иных жалоб в защиту подозреваемого, обвиняемого, подсудимого, </a:t>
            </a:r>
            <a:r>
              <a:rPr lang="ru-RU" sz="2200" b="1" smtClean="0"/>
              <a:t>осужденного за совершение уголовного проступка или преступления небольшой или средней тяжести</a:t>
            </a:r>
            <a:r>
              <a:rPr lang="ru-RU" sz="2200" smtClean="0"/>
              <a:t>, или в интересах лица, признанного потерпевшим вследствие уголовного проступка или преступления небольшой или средней тяжести либо жалоб по делу об административном правонарушении или по гражданскому делу;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pPr eaLnBrk="1" hangingPunct="1">
              <a:defRPr/>
            </a:pPr>
            <a:r>
              <a:rPr lang="ru-RU" sz="4000" b="1" smtClean="0"/>
              <a:t>Размер оплаты </a:t>
            </a:r>
            <a:br>
              <a:rPr lang="ru-RU" sz="4000" b="1" smtClean="0"/>
            </a:br>
            <a:r>
              <a:rPr lang="ru-RU" sz="4000" b="1" smtClean="0"/>
              <a:t>юридической помощи</a:t>
            </a:r>
          </a:p>
        </p:txBody>
      </p:sp>
      <p:sp>
        <p:nvSpPr>
          <p:cNvPr id="3" name="Объект 2"/>
          <p:cNvSpPr>
            <a:spLocks noGrp="1"/>
          </p:cNvSpPr>
          <p:nvPr>
            <p:ph idx="1"/>
          </p:nvPr>
        </p:nvSpPr>
        <p:spPr/>
        <p:txBody>
          <a:bodyPr>
            <a:normAutofit lnSpcReduction="10000"/>
          </a:bodyPr>
          <a:lstStyle/>
          <a:p>
            <a:pPr marL="0" indent="0" eaLnBrk="1" hangingPunct="1">
              <a:buFont typeface="Arial" charset="0"/>
              <a:buNone/>
              <a:defRPr/>
            </a:pPr>
            <a:r>
              <a:rPr lang="ru-RU" sz="2400" dirty="0" smtClean="0"/>
              <a:t>    </a:t>
            </a:r>
            <a:r>
              <a:rPr lang="ru-RU" sz="2200" dirty="0" smtClean="0"/>
              <a:t>	свидания с лицом, содержащимся под стражей или отбывающим наказание в учреждении уголовно-исполнительной системы за совершение преступления небольшой или тяжести, либо лицом, подвергнутым административному задержанию;</a:t>
            </a:r>
            <a:br>
              <a:rPr lang="ru-RU" sz="2200" dirty="0" smtClean="0"/>
            </a:br>
            <a:r>
              <a:rPr lang="ru-RU" sz="2200" dirty="0" smtClean="0"/>
              <a:t>      	правового консультирования физических лиц в случаях их обращения к адвокату; </a:t>
            </a:r>
          </a:p>
          <a:p>
            <a:pPr marL="0" indent="0" eaLnBrk="1" hangingPunct="1">
              <a:buFont typeface="Arial" charset="0"/>
              <a:buNone/>
              <a:defRPr/>
            </a:pPr>
            <a:r>
              <a:rPr lang="ru-RU" sz="2200" b="1" dirty="0" smtClean="0"/>
              <a:t>4)	1,5 от размера оплаты, установленного подпунктами 1) – 3) </a:t>
            </a:r>
            <a:r>
              <a:rPr lang="ru-RU" sz="2200" b="1" dirty="0" smtClean="0">
                <a:hlinkClick r:id="rId2"/>
              </a:rPr>
              <a:t>пункта 1</a:t>
            </a:r>
            <a:r>
              <a:rPr lang="ru-RU" sz="2200" b="1" dirty="0" smtClean="0"/>
              <a:t> настоящего постановления</a:t>
            </a:r>
            <a:r>
              <a:rPr lang="ru-RU" sz="2200" dirty="0" smtClean="0"/>
              <a:t>, за один час участия в допросе подозреваемого в случае, не терпящем отлагательства, </a:t>
            </a:r>
            <a:r>
              <a:rPr lang="ru-RU" sz="2200" b="1" dirty="0" smtClean="0"/>
              <a:t>ночное время, выходные и праздничные дни,</a:t>
            </a:r>
            <a:r>
              <a:rPr lang="ru-RU" sz="2200" dirty="0" smtClean="0"/>
              <a:t> в течение которых истекают сроки, установленные частью третьей статьи 64 Уголовно-процессуального кодекса Республики Казахстан, в зависимости от категории инкриминируемого преступления;</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normAutofit fontScale="90000"/>
          </a:bodyPr>
          <a:lstStyle/>
          <a:p>
            <a:pPr eaLnBrk="1" hangingPunct="1">
              <a:defRPr/>
            </a:pPr>
            <a:r>
              <a:rPr lang="ru-RU" sz="4000" b="1" smtClean="0"/>
              <a:t>Размер оплаты </a:t>
            </a:r>
            <a:br>
              <a:rPr lang="ru-RU" sz="4000" b="1" smtClean="0"/>
            </a:br>
            <a:r>
              <a:rPr lang="ru-RU" sz="4000" b="1" smtClean="0"/>
              <a:t>юридической помощи</a:t>
            </a:r>
          </a:p>
        </p:txBody>
      </p:sp>
      <p:sp>
        <p:nvSpPr>
          <p:cNvPr id="90114" name="Объект 2"/>
          <p:cNvSpPr>
            <a:spLocks noGrp="1"/>
          </p:cNvSpPr>
          <p:nvPr>
            <p:ph idx="1"/>
          </p:nvPr>
        </p:nvSpPr>
        <p:spPr/>
        <p:txBody>
          <a:bodyPr/>
          <a:lstStyle/>
          <a:p>
            <a:pPr eaLnBrk="1" hangingPunct="1">
              <a:lnSpc>
                <a:spcPct val="80000"/>
              </a:lnSpc>
              <a:buFont typeface="Wingdings" pitchFamily="2" charset="2"/>
              <a:buChar char="Ø"/>
            </a:pPr>
            <a:r>
              <a:rPr lang="ru-RU" smtClean="0"/>
              <a:t>6) возмещение расходов, связанных с выездом в командировку в другую местность в пределах Республики Казахстан для осуществления защиты или представительства по конкретному делу, в размерах, установленных для работников государственных учреждений, содержащихся за счет средств государства.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bg2">
              <a:lumMod val="90000"/>
            </a:schemeClr>
          </a:solidFill>
        </p:spPr>
        <p:txBody>
          <a:bodyPr>
            <a:normAutofit/>
          </a:bodyPr>
          <a:lstStyle/>
          <a:p>
            <a:pPr eaLnBrk="1" hangingPunct="1">
              <a:defRPr/>
            </a:pPr>
            <a:r>
              <a:rPr lang="ru-RU" b="1" smtClean="0"/>
              <a:t>Отчетность по ГГЮП</a:t>
            </a:r>
          </a:p>
        </p:txBody>
      </p:sp>
      <p:sp>
        <p:nvSpPr>
          <p:cNvPr id="91138" name="Объект 2"/>
          <p:cNvSpPr>
            <a:spLocks noGrp="1"/>
          </p:cNvSpPr>
          <p:nvPr>
            <p:ph idx="4294967295"/>
          </p:nvPr>
        </p:nvSpPr>
        <p:spPr/>
        <p:txBody>
          <a:bodyPr/>
          <a:lstStyle/>
          <a:p>
            <a:pPr marL="0" indent="0">
              <a:buFont typeface="Arial" charset="0"/>
              <a:buNone/>
            </a:pPr>
            <a:r>
              <a:rPr lang="ru-RU" smtClean="0"/>
              <a:t>Адвокаты ежемесячно </a:t>
            </a:r>
            <a:r>
              <a:rPr lang="ru-RU" b="1" smtClean="0"/>
              <a:t>не позднее 5 числа месяца, следующего за отчетным,</a:t>
            </a:r>
            <a:r>
              <a:rPr lang="ru-RU" smtClean="0"/>
              <a:t> представляют в Коллегию адвокатов отчет об оказанной ими ГГЮП. </a:t>
            </a:r>
          </a:p>
          <a:p>
            <a:pPr marL="0" indent="0">
              <a:buFont typeface="Arial" charset="0"/>
              <a:buNone/>
            </a:pPr>
            <a:r>
              <a:rPr lang="ru-RU" smtClean="0"/>
              <a:t>Форма отчета </a:t>
            </a:r>
            <a:r>
              <a:rPr lang="ru-RU" smtClean="0">
                <a:hlinkClick r:id="rId2"/>
              </a:rPr>
              <a:t>утверждается</a:t>
            </a:r>
            <a:r>
              <a:rPr lang="ru-RU" smtClean="0"/>
              <a:t> уполномоченным органом с учетом рекомендаций Республиканской коллегии адвокатов (п. 5 ст. 13 Закона о ГГЮП).</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bg2">
              <a:lumMod val="90000"/>
            </a:schemeClr>
          </a:solidFill>
        </p:spPr>
        <p:txBody>
          <a:bodyPr>
            <a:normAutofit/>
          </a:bodyPr>
          <a:lstStyle/>
          <a:p>
            <a:pPr eaLnBrk="1" hangingPunct="1">
              <a:defRPr/>
            </a:pPr>
            <a:r>
              <a:rPr lang="ru-RU" b="1" smtClean="0"/>
              <a:t>Отчетность по ГГЮП</a:t>
            </a:r>
          </a:p>
        </p:txBody>
      </p:sp>
      <p:sp>
        <p:nvSpPr>
          <p:cNvPr id="92162" name="Объект 2"/>
          <p:cNvSpPr>
            <a:spLocks noGrp="1"/>
          </p:cNvSpPr>
          <p:nvPr>
            <p:ph idx="4294967295"/>
          </p:nvPr>
        </p:nvSpPr>
        <p:spPr/>
        <p:txBody>
          <a:bodyPr/>
          <a:lstStyle/>
          <a:p>
            <a:pPr>
              <a:buFont typeface="Arial" charset="0"/>
              <a:buNone/>
            </a:pPr>
            <a:r>
              <a:rPr lang="ru-RU" sz="2200" smtClean="0"/>
              <a:t>	Коллегия адвокатов области, города республиканского значения, столицы ежегодно </a:t>
            </a:r>
            <a:r>
              <a:rPr lang="ru-RU" sz="2200" b="1" smtClean="0"/>
              <a:t>не позднее 20 июля и 20 января</a:t>
            </a:r>
            <a:r>
              <a:rPr lang="ru-RU" sz="2200" smtClean="0"/>
              <a:t> представляет в территориальный орган юстиции </a:t>
            </a:r>
            <a:r>
              <a:rPr lang="ru-RU" sz="2200" b="1" smtClean="0"/>
              <a:t>Сводный отчет об оказанной адвокатами ГГЮП</a:t>
            </a:r>
            <a:r>
              <a:rPr lang="ru-RU" sz="2200" smtClean="0"/>
              <a:t> по форме, </a:t>
            </a:r>
            <a:r>
              <a:rPr lang="ru-RU" sz="2200" smtClean="0">
                <a:hlinkClick r:id="rId2"/>
              </a:rPr>
              <a:t>утверждаемой</a:t>
            </a:r>
            <a:r>
              <a:rPr lang="ru-RU" sz="2200" smtClean="0"/>
              <a:t> уполномоченным органом с учетом рекомендаций Республиканской коллегии адвокатов (п. 6 ст. 13 Закона о ГГЮП).</a:t>
            </a:r>
          </a:p>
          <a:p>
            <a:pPr>
              <a:buFont typeface="Arial" charset="0"/>
              <a:buNone/>
            </a:pPr>
            <a:r>
              <a:rPr lang="ru-RU" sz="2200" smtClean="0"/>
              <a:t>	Сводный отчет коллегии адвокатов области содержит информацию об обеспечении гарантированной государством юридической помощью сельских населенных пунктов.</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bg2">
              <a:lumMod val="90000"/>
            </a:schemeClr>
          </a:solidFill>
        </p:spPr>
        <p:txBody>
          <a:bodyPr>
            <a:normAutofit/>
          </a:bodyPr>
          <a:lstStyle/>
          <a:p>
            <a:pPr eaLnBrk="1" hangingPunct="1">
              <a:defRPr/>
            </a:pPr>
            <a:r>
              <a:rPr lang="ru-RU" b="1" smtClean="0"/>
              <a:t>Отчетность по ГГЮП</a:t>
            </a:r>
          </a:p>
        </p:txBody>
      </p:sp>
      <p:sp>
        <p:nvSpPr>
          <p:cNvPr id="3" name="Объект 2"/>
          <p:cNvSpPr>
            <a:spLocks noGrp="1"/>
          </p:cNvSpPr>
          <p:nvPr>
            <p:ph idx="4294967295"/>
          </p:nvPr>
        </p:nvSpPr>
        <p:spPr/>
        <p:txBody>
          <a:bodyPr>
            <a:normAutofit lnSpcReduction="10000"/>
          </a:bodyPr>
          <a:lstStyle/>
          <a:p>
            <a:pPr marL="0" indent="0">
              <a:buFont typeface="Arial" charset="0"/>
              <a:buNone/>
              <a:defRPr/>
            </a:pPr>
            <a:r>
              <a:rPr lang="ru-RU" sz="2600" b="1" smtClean="0"/>
              <a:t>Формы отчетов</a:t>
            </a:r>
            <a:r>
              <a:rPr lang="ru-RU" sz="2600" smtClean="0"/>
              <a:t> об оказании гарантированной государством юридической помощи утверждены приказом и.о. Министра юстиции Республики Казахстан от 21 августа 2013 года № 279. Зарегистрирован в Министерстве юстиции Республики Казахстан 22 августа 2013 года № 8635</a:t>
            </a:r>
            <a:endParaRPr lang="ru-RU" sz="2600" b="1" smtClean="0"/>
          </a:p>
          <a:p>
            <a:pPr marL="0" indent="0">
              <a:buFont typeface="Arial" charset="0"/>
              <a:buNone/>
              <a:defRPr/>
            </a:pPr>
            <a:r>
              <a:rPr lang="ru-RU" sz="2600" b="1" smtClean="0"/>
              <a:t>17 февраля 2016 года № 80 в указанный приказ и.о. министра юстиции Приказом  Министра юстиции Республики Казахстан внесены изменения (Зарегистрирован в Министерстве юстиции Республики Казахстан 16 марта 2016 года № 13383).</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solidFill>
            <a:schemeClr val="bg2">
              <a:lumMod val="90000"/>
            </a:schemeClr>
          </a:solidFill>
        </p:spPr>
        <p:txBody>
          <a:bodyPr>
            <a:normAutofit/>
          </a:bodyPr>
          <a:lstStyle/>
          <a:p>
            <a:pPr eaLnBrk="1" hangingPunct="1">
              <a:defRPr/>
            </a:pPr>
            <a:r>
              <a:rPr lang="ru-RU" b="1" smtClean="0"/>
              <a:t>Отчетность по ГГЮП</a:t>
            </a:r>
          </a:p>
        </p:txBody>
      </p:sp>
      <p:sp>
        <p:nvSpPr>
          <p:cNvPr id="94210" name="Объект 2"/>
          <p:cNvSpPr>
            <a:spLocks noGrp="1"/>
          </p:cNvSpPr>
          <p:nvPr>
            <p:ph idx="4294967295"/>
          </p:nvPr>
        </p:nvSpPr>
        <p:spPr/>
        <p:txBody>
          <a:bodyPr/>
          <a:lstStyle/>
          <a:p>
            <a:pPr marL="0" indent="0">
              <a:buFont typeface="Arial" charset="0"/>
              <a:buNone/>
            </a:pPr>
            <a:r>
              <a:rPr lang="ru-RU" sz="2200" smtClean="0"/>
              <a:t>В раздел 1 «Сведения о количестве граждан, которым оказана юридическая помощь» дополнены пункты об общем количестве участников ВОВ, лиц, приравненных к участникам ВОВ, инвалидов, пенсионеров, оралманов, несовершеннолетних, оставшихся без попечения родителей, которым оказана юридическая помощь.</a:t>
            </a:r>
          </a:p>
          <a:p>
            <a:pPr marL="0" indent="0">
              <a:buFont typeface="Arial" charset="0"/>
              <a:buNone/>
            </a:pPr>
            <a:r>
              <a:rPr lang="ru-RU" sz="2200" smtClean="0"/>
              <a:t>В сводный отчет коллегии добавлен Раздел 3 «Общее число членов коллегии на отчетный период», мужчин, женщин, до 35 лет включительно, от 36 до 60 лет, от 61 и выше, в том числе в сельских регионах, а также отдельно по числу членов коллегии включенных в список адвокатов, участвующих в системе ГГЮП, отдельно по числу адвокатов, фактически оказывавших в отчетном периоде ГГЮП, сумма выплат, сумма задолженности на конец отчетного периода.</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rtlCol="0">
            <a:normAutofit/>
          </a:bodyPr>
          <a:lstStyle/>
          <a:p>
            <a:pPr eaLnBrk="1" fontAlgn="auto" hangingPunct="1">
              <a:spcAft>
                <a:spcPts val="0"/>
              </a:spcAft>
              <a:defRPr/>
            </a:pPr>
            <a:r>
              <a:rPr lang="ru-RU" sz="3000" b="1" dirty="0"/>
              <a:t>Статья </a:t>
            </a:r>
            <a:r>
              <a:rPr lang="ru-RU" sz="3000" b="1" dirty="0" smtClean="0"/>
              <a:t>14</a:t>
            </a:r>
            <a:br>
              <a:rPr lang="ru-RU" sz="3000" b="1" dirty="0" smtClean="0"/>
            </a:br>
            <a:r>
              <a:rPr lang="ru-RU" sz="3000" b="1" dirty="0" smtClean="0"/>
              <a:t> </a:t>
            </a:r>
            <a:r>
              <a:rPr lang="ru-RU" sz="3000" b="1" dirty="0"/>
              <a:t>Отказ в </a:t>
            </a:r>
            <a:r>
              <a:rPr lang="ru-RU" sz="3000" b="1" dirty="0" smtClean="0"/>
              <a:t>оказании ГГЮП</a:t>
            </a:r>
            <a:endParaRPr lang="ru-RU" sz="3000" b="1" dirty="0"/>
          </a:p>
        </p:txBody>
      </p:sp>
      <p:sp>
        <p:nvSpPr>
          <p:cNvPr id="3" name="Объект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1</a:t>
            </a:r>
            <a:r>
              <a:rPr lang="ru-RU" dirty="0"/>
              <a:t>. В оказании </a:t>
            </a:r>
            <a:r>
              <a:rPr lang="ru-RU" dirty="0" smtClean="0"/>
              <a:t>ГГЮП в </a:t>
            </a:r>
            <a:r>
              <a:rPr lang="ru-RU" dirty="0"/>
              <a:t>виде правового информирования отказывается, если </a:t>
            </a:r>
            <a:r>
              <a:rPr lang="ru-RU" b="1" dirty="0"/>
              <a:t>обращение заявителя не имеет правового характера.</a:t>
            </a:r>
          </a:p>
          <a:p>
            <a:pPr marL="0" indent="0" eaLnBrk="1" fontAlgn="auto" hangingPunct="1">
              <a:spcAft>
                <a:spcPts val="0"/>
              </a:spcAft>
              <a:buFont typeface="Arial" pitchFamily="34" charset="0"/>
              <a:buNone/>
              <a:defRPr/>
            </a:pPr>
            <a:r>
              <a:rPr lang="ru-RU" dirty="0" smtClean="0"/>
              <a:t>2</a:t>
            </a:r>
            <a:r>
              <a:rPr lang="ru-RU" dirty="0"/>
              <a:t>. В оказании </a:t>
            </a:r>
            <a:r>
              <a:rPr lang="ru-RU" dirty="0" smtClean="0"/>
              <a:t>ГГЮП в </a:t>
            </a:r>
            <a:r>
              <a:rPr lang="ru-RU" dirty="0"/>
              <a:t>виде правового консультирования и представительства отказывается при наличии одного из следующих условий:</a:t>
            </a:r>
          </a:p>
          <a:p>
            <a:pPr marL="0" indent="0" eaLnBrk="1" fontAlgn="auto" hangingPunct="1">
              <a:spcAft>
                <a:spcPts val="0"/>
              </a:spcAft>
              <a:buFont typeface="Arial" pitchFamily="34" charset="0"/>
              <a:buNone/>
              <a:defRPr/>
            </a:pPr>
            <a:r>
              <a:rPr lang="ru-RU" dirty="0" smtClean="0"/>
              <a:t>1</a:t>
            </a:r>
            <a:r>
              <a:rPr lang="ru-RU" dirty="0"/>
              <a:t>) заявитель не относится к категории лиц, имеющих право на получение гарантированной государством юридической помощи, предусмотренных пунктом 2 статьи 8 настоящего Закона;</a:t>
            </a:r>
          </a:p>
          <a:p>
            <a:pPr marL="0" indent="0" eaLnBrk="1" fontAlgn="auto" hangingPunct="1">
              <a:spcAft>
                <a:spcPts val="0"/>
              </a:spcAft>
              <a:buFont typeface="Arial" pitchFamily="34" charset="0"/>
              <a:buNone/>
              <a:defRPr/>
            </a:pPr>
            <a:r>
              <a:rPr lang="ru-RU" dirty="0" smtClean="0"/>
              <a:t>2</a:t>
            </a:r>
            <a:r>
              <a:rPr lang="ru-RU" dirty="0"/>
              <a:t>) обращение заявителя не имеет правового характера.</a:t>
            </a:r>
          </a:p>
          <a:p>
            <a:pPr marL="0" indent="0" eaLnBrk="1" fontAlgn="auto" hangingPunct="1">
              <a:spcAft>
                <a:spcPts val="0"/>
              </a:spcAft>
              <a:buFont typeface="Arial" pitchFamily="34" charset="0"/>
              <a:buNone/>
              <a:defRPr/>
            </a:pPr>
            <a:r>
              <a:rPr lang="ru-RU" dirty="0" smtClean="0"/>
              <a:t>3</a:t>
            </a:r>
            <a:r>
              <a:rPr lang="ru-RU" dirty="0"/>
              <a:t>. Отказ в оказании </a:t>
            </a:r>
            <a:r>
              <a:rPr lang="ru-RU" dirty="0" smtClean="0"/>
              <a:t>ГГЮП </a:t>
            </a:r>
            <a:r>
              <a:rPr lang="ru-RU" b="1" dirty="0" smtClean="0"/>
              <a:t>должен </a:t>
            </a:r>
            <a:r>
              <a:rPr lang="ru-RU" b="1" dirty="0"/>
              <a:t>быть мотивированным и может быть обжалован в вышестоящий орган, прокуратуру либо суд</a:t>
            </a:r>
            <a:r>
              <a:rPr lang="ru-RU" b="1" dirty="0" smtClean="0"/>
              <a:t>.</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5575"/>
          </a:xfrm>
        </p:spPr>
        <p:style>
          <a:lnRef idx="1">
            <a:schemeClr val="accent1"/>
          </a:lnRef>
          <a:fillRef idx="3">
            <a:schemeClr val="accent1"/>
          </a:fillRef>
          <a:effectRef idx="2">
            <a:schemeClr val="accent1"/>
          </a:effectRef>
          <a:fontRef idx="minor">
            <a:schemeClr val="lt1"/>
          </a:fontRef>
        </p:style>
        <p:txBody>
          <a:bodyPr rtlCol="0">
            <a:normAutofit fontScale="90000"/>
          </a:bodyPr>
          <a:lstStyle/>
          <a:p>
            <a:pPr eaLnBrk="1" fontAlgn="auto" hangingPunct="1">
              <a:spcAft>
                <a:spcPts val="0"/>
              </a:spcAft>
              <a:defRPr/>
            </a:pPr>
            <a:r>
              <a:rPr lang="ru-RU" dirty="0"/>
              <a:t>Конституция Республики Казахстан Статья 13 </a:t>
            </a:r>
            <a:r>
              <a:rPr lang="ru-RU" dirty="0" smtClean="0"/>
              <a:t>пункт 3</a:t>
            </a:r>
            <a:endParaRPr lang="ru-RU" dirty="0"/>
          </a:p>
        </p:txBody>
      </p:sp>
      <p:sp>
        <p:nvSpPr>
          <p:cNvPr id="3" name="Объект 2"/>
          <p:cNvSpPr>
            <a:spLocks noGrp="1"/>
          </p:cNvSpPr>
          <p:nvPr>
            <p:ph idx="1"/>
          </p:nvPr>
        </p:nvSpPr>
        <p:spPr>
          <a:xfrm>
            <a:off x="931863" y="2349500"/>
            <a:ext cx="7743825" cy="3311525"/>
          </a:xfrm>
        </p:spPr>
        <p:style>
          <a:lnRef idx="1">
            <a:schemeClr val="accent1"/>
          </a:lnRef>
          <a:fillRef idx="2">
            <a:schemeClr val="accent1"/>
          </a:fillRef>
          <a:effectRef idx="1">
            <a:schemeClr val="accent1"/>
          </a:effectRef>
          <a:fontRef idx="minor">
            <a:schemeClr val="dk1"/>
          </a:fontRef>
        </p:style>
        <p:txBody>
          <a:bodyPr rtlCol="0">
            <a:normAutofit/>
          </a:bodyPr>
          <a:lstStyle/>
          <a:p>
            <a:pPr marL="0" indent="0" eaLnBrk="1" fontAlgn="auto" hangingPunct="1">
              <a:spcAft>
                <a:spcPts val="0"/>
              </a:spcAft>
              <a:buFont typeface="Arial" pitchFamily="34" charset="0"/>
              <a:buNone/>
              <a:defRPr/>
            </a:pPr>
            <a:r>
              <a:rPr lang="ru-RU" dirty="0" smtClean="0"/>
              <a:t>Каждый </a:t>
            </a:r>
            <a:r>
              <a:rPr lang="ru-RU" dirty="0"/>
              <a:t>имеет право на получение квалифицированной юридической помощи. </a:t>
            </a:r>
            <a:endParaRPr lang="ru-RU" dirty="0" smtClean="0"/>
          </a:p>
          <a:p>
            <a:pPr marL="0" indent="0" eaLnBrk="1" fontAlgn="auto" hangingPunct="1">
              <a:spcAft>
                <a:spcPts val="0"/>
              </a:spcAft>
              <a:buFont typeface="Arial" pitchFamily="34" charset="0"/>
              <a:buNone/>
              <a:defRPr/>
            </a:pPr>
            <a:r>
              <a:rPr lang="ru-RU" dirty="0" smtClean="0"/>
              <a:t>В </a:t>
            </a:r>
            <a:r>
              <a:rPr lang="ru-RU" dirty="0"/>
              <a:t>случаях, предусмотренных законом, юридическая помощь оказывается бесплатно.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rtlCol="0">
            <a:normAutofit/>
          </a:bodyPr>
          <a:lstStyle/>
          <a:p>
            <a:pPr eaLnBrk="1" fontAlgn="auto" hangingPunct="1">
              <a:spcAft>
                <a:spcPts val="0"/>
              </a:spcAft>
              <a:defRPr/>
            </a:pPr>
            <a:r>
              <a:rPr lang="ru-RU" sz="3000" b="1" dirty="0" smtClean="0"/>
              <a:t>Контроль за </a:t>
            </a:r>
            <a:r>
              <a:rPr lang="ru-RU" sz="3000" b="1" dirty="0"/>
              <a:t>соблюдением законодательства </a:t>
            </a:r>
          </a:p>
        </p:txBody>
      </p:sp>
      <p:sp>
        <p:nvSpPr>
          <p:cNvPr id="96258" name="Объект 2"/>
          <p:cNvSpPr>
            <a:spLocks noGrp="1"/>
          </p:cNvSpPr>
          <p:nvPr>
            <p:ph idx="1"/>
          </p:nvPr>
        </p:nvSpPr>
        <p:spPr/>
        <p:txBody>
          <a:bodyPr/>
          <a:lstStyle/>
          <a:p>
            <a:pPr marL="0" indent="0" eaLnBrk="1" hangingPunct="1">
              <a:buFont typeface="Arial" charset="0"/>
              <a:buNone/>
            </a:pPr>
            <a:r>
              <a:rPr lang="ru-RU" b="1" i="1" smtClean="0"/>
              <a:t>Контроль</a:t>
            </a:r>
            <a:r>
              <a:rPr lang="ru-RU" smtClean="0"/>
              <a:t> за соблюдением законодательства Республики Казахстан о гарантированной государством юридической помощи </a:t>
            </a:r>
            <a:r>
              <a:rPr lang="ru-RU" b="1" smtClean="0"/>
              <a:t>осуществляется уполномоченным органом</a:t>
            </a:r>
          </a:p>
          <a:p>
            <a:pPr marL="0" indent="0" eaLnBrk="1" hangingPunct="1">
              <a:buFont typeface="Arial" charset="0"/>
              <a:buNone/>
            </a:pPr>
            <a:endParaRPr lang="ru-RU" b="1" smtClean="0"/>
          </a:p>
          <a:p>
            <a:pPr marL="0" indent="0" eaLnBrk="1" hangingPunct="1">
              <a:buFont typeface="Arial" charset="0"/>
              <a:buNone/>
            </a:pPr>
            <a:r>
              <a:rPr lang="ru-RU" b="1" i="1" smtClean="0"/>
              <a:t>(Министерство юстиции РК, территориальные органы юстиции).</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8313" y="260350"/>
            <a:ext cx="8229600" cy="1282700"/>
          </a:xfrm>
          <a:solidFill>
            <a:schemeClr val="accent4">
              <a:lumMod val="40000"/>
              <a:lumOff val="60000"/>
            </a:schemeClr>
          </a:solidFill>
        </p:spPr>
        <p:txBody>
          <a:bodyPr rtlCol="0">
            <a:noAutofit/>
          </a:bodyPr>
          <a:lstStyle/>
          <a:p>
            <a:pPr eaLnBrk="1" fontAlgn="auto" hangingPunct="1">
              <a:spcAft>
                <a:spcPts val="0"/>
              </a:spcAft>
              <a:defRPr/>
            </a:pPr>
            <a:r>
              <a:rPr lang="ru-RU" sz="3000" b="1" dirty="0"/>
              <a:t>Статья 11. </a:t>
            </a:r>
            <a:r>
              <a:rPr lang="ru-RU" sz="3000" b="1" dirty="0" smtClean="0"/>
              <a:t/>
            </a:r>
            <a:br>
              <a:rPr lang="ru-RU" sz="3000" b="1" dirty="0" smtClean="0"/>
            </a:br>
            <a:r>
              <a:rPr lang="ru-RU" sz="3000" b="1" dirty="0" smtClean="0"/>
              <a:t>Компетенция </a:t>
            </a:r>
            <a:r>
              <a:rPr lang="ru-RU" sz="3000" b="1" dirty="0"/>
              <a:t>уполномоченного </a:t>
            </a:r>
            <a:r>
              <a:rPr lang="ru-RU" sz="3000" b="1" dirty="0" smtClean="0"/>
              <a:t>органа </a:t>
            </a:r>
            <a:br>
              <a:rPr lang="ru-RU" sz="3000" b="1" dirty="0" smtClean="0"/>
            </a:br>
            <a:r>
              <a:rPr lang="ru-RU" sz="3000" b="1" dirty="0" smtClean="0"/>
              <a:t>(МЮ РК)</a:t>
            </a:r>
            <a:endParaRPr lang="ru-RU" sz="3000" b="1" dirty="0"/>
          </a:p>
        </p:txBody>
      </p:sp>
      <p:sp>
        <p:nvSpPr>
          <p:cNvPr id="3" name="Объект 2"/>
          <p:cNvSpPr>
            <a:spLocks noGrp="1"/>
          </p:cNvSpPr>
          <p:nvPr>
            <p:ph idx="4294967295"/>
          </p:nvPr>
        </p:nvSpPr>
        <p:spPr>
          <a:xfrm>
            <a:off x="457200" y="1700213"/>
            <a:ext cx="8229600" cy="4425950"/>
          </a:xfrm>
        </p:spPr>
        <p:txBody>
          <a:bodyPr rtlCol="0">
            <a:normAutofit fontScale="85000" lnSpcReduction="20000"/>
          </a:bodyPr>
          <a:lstStyle/>
          <a:p>
            <a:pPr marL="514350" indent="-514350" eaLnBrk="1" fontAlgn="auto" hangingPunct="1">
              <a:spcAft>
                <a:spcPts val="0"/>
              </a:spcAft>
              <a:buFont typeface="Arial" pitchFamily="34" charset="0"/>
              <a:buAutoNum type="arabicParenR"/>
              <a:defRPr/>
            </a:pPr>
            <a:r>
              <a:rPr lang="ru-RU" dirty="0" smtClean="0"/>
              <a:t>обеспечивает </a:t>
            </a:r>
            <a:r>
              <a:rPr lang="ru-RU" dirty="0"/>
              <a:t>реализацию государственной политики в сфере оказания </a:t>
            </a:r>
            <a:r>
              <a:rPr lang="ru-RU" dirty="0" smtClean="0"/>
              <a:t>ГГЮП;</a:t>
            </a:r>
          </a:p>
          <a:p>
            <a:pPr marL="514350" indent="-514350" eaLnBrk="1" fontAlgn="auto" hangingPunct="1">
              <a:spcAft>
                <a:spcPts val="0"/>
              </a:spcAft>
              <a:buFont typeface="Arial" pitchFamily="34" charset="0"/>
              <a:buAutoNum type="arabicParenR"/>
              <a:defRPr/>
            </a:pPr>
            <a:r>
              <a:rPr lang="ru-RU" dirty="0" smtClean="0"/>
              <a:t>осуществляет </a:t>
            </a:r>
            <a:r>
              <a:rPr lang="ru-RU" dirty="0"/>
              <a:t>международное сотрудничество в сфере оказания ГГЮП</a:t>
            </a:r>
            <a:r>
              <a:rPr lang="ru-RU" dirty="0" smtClean="0"/>
              <a:t>;</a:t>
            </a:r>
          </a:p>
          <a:p>
            <a:pPr marL="514350" indent="-514350" eaLnBrk="1" fontAlgn="auto" hangingPunct="1">
              <a:spcAft>
                <a:spcPts val="0"/>
              </a:spcAft>
              <a:buFont typeface="Arial" pitchFamily="34" charset="0"/>
              <a:buAutoNum type="arabicParenR"/>
              <a:defRPr/>
            </a:pPr>
            <a:r>
              <a:rPr lang="ru-RU" dirty="0" smtClean="0"/>
              <a:t>является </a:t>
            </a:r>
            <a:r>
              <a:rPr lang="ru-RU" dirty="0"/>
              <a:t>администратором бюджетных программ по всем </a:t>
            </a:r>
            <a:r>
              <a:rPr lang="ru-RU" dirty="0" smtClean="0"/>
              <a:t>ГГЮП;</a:t>
            </a:r>
          </a:p>
          <a:p>
            <a:pPr marL="514350" indent="-514350" eaLnBrk="1" fontAlgn="auto" hangingPunct="1">
              <a:spcAft>
                <a:spcPts val="0"/>
              </a:spcAft>
              <a:buFont typeface="Arial" pitchFamily="34" charset="0"/>
              <a:buAutoNum type="arabicParenR"/>
              <a:defRPr/>
            </a:pPr>
            <a:r>
              <a:rPr lang="ru-RU" dirty="0" smtClean="0"/>
              <a:t>разрабатывает </a:t>
            </a:r>
            <a:r>
              <a:rPr lang="ru-RU" dirty="0"/>
              <a:t>проекты нормативных правовых актов по вопросам оказания </a:t>
            </a:r>
            <a:r>
              <a:rPr lang="ru-RU" dirty="0" smtClean="0"/>
              <a:t>ГГЮП;</a:t>
            </a:r>
          </a:p>
          <a:p>
            <a:pPr marL="514350" indent="-514350" eaLnBrk="1" fontAlgn="auto" hangingPunct="1">
              <a:spcAft>
                <a:spcPts val="0"/>
              </a:spcAft>
              <a:buFont typeface="Arial" pitchFamily="34" charset="0"/>
              <a:buAutoNum type="arabicParenR"/>
              <a:defRPr/>
            </a:pPr>
            <a:r>
              <a:rPr lang="ru-RU" b="1" dirty="0" smtClean="0"/>
              <a:t>координирует </a:t>
            </a:r>
            <a:r>
              <a:rPr lang="ru-RU" b="1" dirty="0"/>
              <a:t>деятельность субъектов оказания ГГЮП, а также осуществляет контроль за качеством оказываемой юридической помощи</a:t>
            </a:r>
            <a:r>
              <a:rPr lang="ru-RU" b="1" dirty="0" smtClean="0"/>
              <a: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1354137"/>
          </a:xfrm>
          <a:solidFill>
            <a:schemeClr val="accent4">
              <a:lumMod val="40000"/>
              <a:lumOff val="60000"/>
            </a:schemeClr>
          </a:solidFill>
        </p:spPr>
        <p:txBody>
          <a:bodyPr rtlCol="0">
            <a:noAutofit/>
          </a:bodyPr>
          <a:lstStyle/>
          <a:p>
            <a:pPr eaLnBrk="1" fontAlgn="auto" hangingPunct="1">
              <a:spcAft>
                <a:spcPts val="0"/>
              </a:spcAft>
              <a:defRPr/>
            </a:pPr>
            <a:r>
              <a:rPr lang="ru-RU" sz="3000" b="1" dirty="0"/>
              <a:t>Статья 11. </a:t>
            </a:r>
            <a:br>
              <a:rPr lang="ru-RU" sz="3000" b="1" dirty="0"/>
            </a:br>
            <a:r>
              <a:rPr lang="ru-RU" sz="3000" b="1" dirty="0"/>
              <a:t>Компетенция уполномоченного органа </a:t>
            </a:r>
            <a:br>
              <a:rPr lang="ru-RU" sz="3000" b="1" dirty="0"/>
            </a:br>
            <a:r>
              <a:rPr lang="ru-RU" sz="3000" b="1" dirty="0"/>
              <a:t>(МЮ РК)</a:t>
            </a:r>
          </a:p>
        </p:txBody>
      </p:sp>
      <p:sp>
        <p:nvSpPr>
          <p:cNvPr id="3" name="Объект 2"/>
          <p:cNvSpPr>
            <a:spLocks noGrp="1"/>
          </p:cNvSpPr>
          <p:nvPr>
            <p:ph idx="4294967295"/>
          </p:nvPr>
        </p:nvSpPr>
        <p:spPr>
          <a:xfrm>
            <a:off x="457200" y="1700213"/>
            <a:ext cx="8229600" cy="4425950"/>
          </a:xfrm>
        </p:spPr>
        <p:txBody>
          <a:bodyPr rtlCol="0">
            <a:normAutofit fontScale="62500" lnSpcReduction="20000"/>
          </a:bodyPr>
          <a:lstStyle/>
          <a:p>
            <a:pPr marL="514350" indent="-514350" eaLnBrk="1" fontAlgn="auto" hangingPunct="1">
              <a:spcAft>
                <a:spcPts val="0"/>
              </a:spcAft>
              <a:buFont typeface="Arial" pitchFamily="34" charset="0"/>
              <a:buAutoNum type="arabicParenR" startAt="6"/>
              <a:defRPr/>
            </a:pPr>
            <a:r>
              <a:rPr lang="ru-RU" sz="4200" dirty="0" smtClean="0"/>
              <a:t>проводит </a:t>
            </a:r>
            <a:r>
              <a:rPr lang="ru-RU" sz="4200" dirty="0"/>
              <a:t>мониторинг законодательства </a:t>
            </a:r>
            <a:r>
              <a:rPr lang="ru-RU" sz="4200" dirty="0" smtClean="0"/>
              <a:t>РК о </a:t>
            </a:r>
            <a:r>
              <a:rPr lang="ru-RU" sz="4200" dirty="0"/>
              <a:t>ГГЮП, полноты объема и качества ее </a:t>
            </a:r>
            <a:r>
              <a:rPr lang="ru-RU" sz="4200" dirty="0" smtClean="0"/>
              <a:t>оказания;</a:t>
            </a:r>
          </a:p>
          <a:p>
            <a:pPr marL="514350" indent="-514350" eaLnBrk="1" fontAlgn="auto" hangingPunct="1">
              <a:spcAft>
                <a:spcPts val="0"/>
              </a:spcAft>
              <a:buFont typeface="Arial" pitchFamily="34" charset="0"/>
              <a:buAutoNum type="arabicParenR" startAt="6"/>
              <a:defRPr/>
            </a:pPr>
            <a:r>
              <a:rPr lang="ru-RU" sz="4200" dirty="0" smtClean="0"/>
              <a:t>обеспечивает </a:t>
            </a:r>
            <a:r>
              <a:rPr lang="ru-RU" sz="4200" dirty="0"/>
              <a:t>правовое просвещение и правовое информирование населения об оказании </a:t>
            </a:r>
            <a:r>
              <a:rPr lang="ru-RU" sz="4200" dirty="0" smtClean="0"/>
              <a:t>ГГЮП;</a:t>
            </a:r>
          </a:p>
          <a:p>
            <a:pPr marL="514350" indent="-514350" eaLnBrk="1" fontAlgn="auto" hangingPunct="1">
              <a:spcAft>
                <a:spcPts val="0"/>
              </a:spcAft>
              <a:buFont typeface="Arial" pitchFamily="34" charset="0"/>
              <a:buAutoNum type="arabicParenR" startAt="6"/>
              <a:defRPr/>
            </a:pPr>
            <a:r>
              <a:rPr lang="ru-RU" sz="4200" dirty="0" smtClean="0"/>
              <a:t>обеспечивает </a:t>
            </a:r>
            <a:r>
              <a:rPr lang="ru-RU" sz="4200" dirty="0"/>
              <a:t>опубликование не реже одного раза в полугодие в периодических печатных изданиях, распространяемых на всей территории Республики Казахстан, и на </a:t>
            </a:r>
            <a:r>
              <a:rPr lang="ru-RU" sz="4200" dirty="0" err="1"/>
              <a:t>интернет-ресурсе</a:t>
            </a:r>
            <a:r>
              <a:rPr lang="ru-RU" sz="4200" dirty="0"/>
              <a:t> информации о состоянии системы </a:t>
            </a:r>
            <a:r>
              <a:rPr lang="ru-RU" sz="4200" dirty="0" smtClean="0"/>
              <a:t>ГГЮП;</a:t>
            </a:r>
          </a:p>
          <a:p>
            <a:pPr marL="514350" indent="-514350" eaLnBrk="1" fontAlgn="auto" hangingPunct="1">
              <a:spcAft>
                <a:spcPts val="0"/>
              </a:spcAft>
              <a:buFont typeface="Arial" pitchFamily="34" charset="0"/>
              <a:buAutoNum type="arabicParenR" startAt="6"/>
              <a:defRPr/>
            </a:pPr>
            <a:r>
              <a:rPr lang="ru-RU" sz="4200" dirty="0" smtClean="0"/>
              <a:t>осуществляет </a:t>
            </a:r>
            <a:r>
              <a:rPr lang="ru-RU" sz="4200" dirty="0"/>
              <a:t>иные полномочия, предусмотренные настоящим Законом, иными законами </a:t>
            </a:r>
            <a:r>
              <a:rPr lang="ru-RU" sz="4200" dirty="0" smtClean="0"/>
              <a:t>РК, </a:t>
            </a:r>
            <a:r>
              <a:rPr lang="ru-RU" sz="4200" dirty="0"/>
              <a:t>актами Президента и Правительства </a:t>
            </a:r>
            <a:r>
              <a:rPr lang="ru-RU" sz="4200" dirty="0" smtClean="0"/>
              <a:t>РК.</a:t>
            </a:r>
            <a:endParaRPr lang="ru-RU" sz="4200"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Заголовок 1"/>
          <p:cNvSpPr>
            <a:spLocks noGrp="1"/>
          </p:cNvSpPr>
          <p:nvPr>
            <p:ph type="title"/>
          </p:nvPr>
        </p:nvSpPr>
        <p:spPr>
          <a:xfrm>
            <a:off x="468313" y="115888"/>
            <a:ext cx="8229600" cy="1143000"/>
          </a:xfrm>
        </p:spPr>
        <p:txBody>
          <a:bodyPr/>
          <a:lstStyle/>
          <a:p>
            <a:pPr eaLnBrk="1" hangingPunct="1"/>
            <a:endParaRPr lang="ru-RU" smtClean="0"/>
          </a:p>
        </p:txBody>
      </p:sp>
      <p:pic>
        <p:nvPicPr>
          <p:cNvPr id="99330"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Заголовок 1"/>
          <p:cNvSpPr>
            <a:spLocks noGrp="1"/>
          </p:cNvSpPr>
          <p:nvPr>
            <p:ph type="title"/>
          </p:nvPr>
        </p:nvSpPr>
        <p:spPr/>
        <p:txBody>
          <a:bodyPr/>
          <a:lstStyle/>
          <a:p>
            <a:pPr eaLnBrk="1" hangingPunct="1"/>
            <a:endParaRPr lang="ru-RU" smtClean="0"/>
          </a:p>
        </p:txBody>
      </p:sp>
      <p:pic>
        <p:nvPicPr>
          <p:cNvPr id="100354" name="Picture 3"/>
          <p:cNvPicPr>
            <a:picLocks noGrp="1" noChangeAspect="1" noChangeArrowheads="1"/>
          </p:cNvPicPr>
          <p:nvPr>
            <p:ph idx="1"/>
          </p:nvPr>
        </p:nvPicPr>
        <p:blipFill>
          <a:blip r:embed="rId2"/>
          <a:srcRect/>
          <a:stretch>
            <a:fillRect/>
          </a:stretch>
        </p:blipFill>
        <p:spPr>
          <a:xfrm>
            <a:off x="0" y="11113"/>
            <a:ext cx="9312275" cy="6846887"/>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1"/>
          <p:cNvSpPr>
            <a:spLocks noGrp="1"/>
          </p:cNvSpPr>
          <p:nvPr>
            <p:ph type="title"/>
          </p:nvPr>
        </p:nvSpPr>
        <p:spPr/>
        <p:txBody>
          <a:bodyPr/>
          <a:lstStyle/>
          <a:p>
            <a:pPr eaLnBrk="1" hangingPunct="1"/>
            <a:endParaRPr lang="ru-RU" smtClean="0"/>
          </a:p>
        </p:txBody>
      </p:sp>
      <p:sp>
        <p:nvSpPr>
          <p:cNvPr id="101378" name="Объект 2"/>
          <p:cNvSpPr>
            <a:spLocks noGrp="1"/>
          </p:cNvSpPr>
          <p:nvPr>
            <p:ph idx="1"/>
          </p:nvPr>
        </p:nvSpPr>
        <p:spPr/>
        <p:txBody>
          <a:bodyPr/>
          <a:lstStyle/>
          <a:p>
            <a:pPr eaLnBrk="1" hangingPunct="1"/>
            <a:endParaRPr lang="ru-RU" smtClean="0"/>
          </a:p>
        </p:txBody>
      </p:sp>
      <p:pic>
        <p:nvPicPr>
          <p:cNvPr id="101379" name="Picture 2"/>
          <p:cNvPicPr>
            <a:picLocks noChangeAspect="1" noChangeArrowheads="1"/>
          </p:cNvPicPr>
          <p:nvPr/>
        </p:nvPicPr>
        <p:blipFill>
          <a:blip r:embed="rId2"/>
          <a:srcRect/>
          <a:stretch>
            <a:fillRect/>
          </a:stretch>
        </p:blipFill>
        <p:spPr bwMode="auto">
          <a:xfrm>
            <a:off x="0" y="-952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Заголовок 1"/>
          <p:cNvSpPr>
            <a:spLocks noGrp="1"/>
          </p:cNvSpPr>
          <p:nvPr>
            <p:ph type="title"/>
          </p:nvPr>
        </p:nvSpPr>
        <p:spPr/>
        <p:txBody>
          <a:bodyPr/>
          <a:lstStyle/>
          <a:p>
            <a:pPr eaLnBrk="1" hangingPunct="1"/>
            <a:endParaRPr lang="ru-RU" smtClean="0"/>
          </a:p>
        </p:txBody>
      </p:sp>
      <p:sp>
        <p:nvSpPr>
          <p:cNvPr id="102402" name="Объект 2"/>
          <p:cNvSpPr>
            <a:spLocks noGrp="1"/>
          </p:cNvSpPr>
          <p:nvPr>
            <p:ph idx="1"/>
          </p:nvPr>
        </p:nvSpPr>
        <p:spPr/>
        <p:txBody>
          <a:bodyPr/>
          <a:lstStyle/>
          <a:p>
            <a:pPr eaLnBrk="1" hangingPunct="1"/>
            <a:endParaRPr lang="ru-RU" smtClean="0"/>
          </a:p>
        </p:txBody>
      </p:sp>
      <p:pic>
        <p:nvPicPr>
          <p:cNvPr id="102403" name="Picture 2"/>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102404" name="Picture 3" descr="C:\Users\Гульнар Бакировна\Downloads\ИНФОГРАФИК по ГЮП (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2001838"/>
          </a:xfrm>
          <a:solidFill>
            <a:schemeClr val="accent4">
              <a:lumMod val="40000"/>
              <a:lumOff val="60000"/>
            </a:schemeClr>
          </a:solidFill>
        </p:spPr>
        <p:txBody>
          <a:bodyPr rtlCol="0">
            <a:normAutofit fontScale="90000"/>
          </a:bodyPr>
          <a:lstStyle/>
          <a:p>
            <a:pPr eaLnBrk="1" fontAlgn="auto" hangingPunct="1">
              <a:spcAft>
                <a:spcPts val="0"/>
              </a:spcAft>
              <a:defRPr/>
            </a:pPr>
            <a:r>
              <a:rPr lang="ru-RU" b="1" dirty="0" smtClean="0">
                <a:solidFill>
                  <a:schemeClr val="tx2">
                    <a:lumMod val="75000"/>
                  </a:schemeClr>
                </a:solidFill>
              </a:rPr>
              <a:t>«О </a:t>
            </a:r>
            <a:r>
              <a:rPr lang="ru-RU" b="1" dirty="0">
                <a:solidFill>
                  <a:schemeClr val="tx2">
                    <a:lumMod val="75000"/>
                  </a:schemeClr>
                </a:solidFill>
              </a:rPr>
              <a:t>гарантированной государством юридической </a:t>
            </a:r>
            <a:r>
              <a:rPr lang="ru-RU" b="1" dirty="0" smtClean="0">
                <a:solidFill>
                  <a:schemeClr val="tx2">
                    <a:lumMod val="75000"/>
                  </a:schemeClr>
                </a:solidFill>
              </a:rPr>
              <a:t>помощи»</a:t>
            </a:r>
            <a:r>
              <a:rPr lang="ru-RU" dirty="0">
                <a:solidFill>
                  <a:schemeClr val="tx2">
                    <a:lumMod val="75000"/>
                  </a:schemeClr>
                </a:solidFill>
              </a:rPr>
              <a:t/>
            </a:r>
            <a:br>
              <a:rPr lang="ru-RU" dirty="0">
                <a:solidFill>
                  <a:schemeClr val="tx2">
                    <a:lumMod val="75000"/>
                  </a:schemeClr>
                </a:solidFill>
              </a:rPr>
            </a:br>
            <a:r>
              <a:rPr lang="ru-RU" sz="4000" dirty="0">
                <a:solidFill>
                  <a:schemeClr val="tx2">
                    <a:lumMod val="75000"/>
                  </a:schemeClr>
                </a:solidFill>
              </a:rPr>
              <a:t>Закон </a:t>
            </a:r>
            <a:r>
              <a:rPr lang="ru-RU" sz="4000" dirty="0" smtClean="0">
                <a:solidFill>
                  <a:schemeClr val="tx2">
                    <a:lumMod val="75000"/>
                  </a:schemeClr>
                </a:solidFill>
              </a:rPr>
              <a:t>РК от </a:t>
            </a:r>
            <a:r>
              <a:rPr lang="ru-RU" sz="4000" dirty="0">
                <a:solidFill>
                  <a:schemeClr val="tx2">
                    <a:lumMod val="75000"/>
                  </a:schemeClr>
                </a:solidFill>
              </a:rPr>
              <a:t>3 июля 2013 года № </a:t>
            </a:r>
            <a:r>
              <a:rPr lang="ru-RU" sz="4000" dirty="0" smtClean="0">
                <a:solidFill>
                  <a:schemeClr val="tx2">
                    <a:lumMod val="75000"/>
                  </a:schemeClr>
                </a:solidFill>
              </a:rPr>
              <a:t>122-V</a:t>
            </a:r>
            <a:endParaRPr lang="ru-RU" sz="4000" dirty="0">
              <a:solidFill>
                <a:schemeClr val="tx2">
                  <a:lumMod val="75000"/>
                </a:schemeClr>
              </a:solidFill>
            </a:endParaRPr>
          </a:p>
        </p:txBody>
      </p:sp>
      <p:sp>
        <p:nvSpPr>
          <p:cNvPr id="21506" name="Объект 2"/>
          <p:cNvSpPr>
            <a:spLocks noGrp="1"/>
          </p:cNvSpPr>
          <p:nvPr>
            <p:ph idx="1"/>
          </p:nvPr>
        </p:nvSpPr>
        <p:spPr>
          <a:xfrm>
            <a:off x="457200" y="2349500"/>
            <a:ext cx="8229600" cy="3959225"/>
          </a:xfrm>
        </p:spPr>
        <p:txBody>
          <a:bodyPr/>
          <a:lstStyle/>
          <a:p>
            <a:pPr marL="0" indent="0" eaLnBrk="1" hangingPunct="1">
              <a:lnSpc>
                <a:spcPct val="80000"/>
              </a:lnSpc>
              <a:buFont typeface="Arial" charset="0"/>
              <a:buNone/>
            </a:pPr>
            <a:r>
              <a:rPr lang="ru-RU" sz="2200" b="1" smtClean="0"/>
              <a:t>Статья 6 Виды гарантированной государством юридической помощи (далее – ГГЮП)</a:t>
            </a:r>
          </a:p>
          <a:p>
            <a:pPr marL="0" indent="0" eaLnBrk="1" hangingPunct="1">
              <a:lnSpc>
                <a:spcPct val="80000"/>
              </a:lnSpc>
              <a:buFont typeface="Arial" charset="0"/>
              <a:buNone/>
            </a:pPr>
            <a:r>
              <a:rPr lang="ru-RU" sz="2200" smtClean="0"/>
              <a:t>ГГЮП оказывается в виде:</a:t>
            </a:r>
          </a:p>
          <a:p>
            <a:pPr marL="0" indent="0" eaLnBrk="1" hangingPunct="1">
              <a:lnSpc>
                <a:spcPct val="80000"/>
              </a:lnSpc>
              <a:buFont typeface="Arial" charset="0"/>
              <a:buNone/>
            </a:pPr>
            <a:r>
              <a:rPr lang="ru-RU" sz="2200" smtClean="0"/>
              <a:t>	1) правового информирования; </a:t>
            </a:r>
          </a:p>
          <a:p>
            <a:pPr marL="0" indent="0" eaLnBrk="1" hangingPunct="1">
              <a:lnSpc>
                <a:spcPct val="80000"/>
              </a:lnSpc>
              <a:buFont typeface="Arial" charset="0"/>
              <a:buNone/>
            </a:pPr>
            <a:r>
              <a:rPr lang="ru-RU" sz="2200" smtClean="0"/>
              <a:t>	2) правового консультирования;</a:t>
            </a:r>
          </a:p>
          <a:p>
            <a:pPr marL="0" indent="0" eaLnBrk="1" hangingPunct="1">
              <a:lnSpc>
                <a:spcPct val="80000"/>
              </a:lnSpc>
              <a:buFont typeface="Arial" charset="0"/>
              <a:buNone/>
            </a:pPr>
            <a:r>
              <a:rPr lang="ru-RU" sz="2200" smtClean="0"/>
              <a:t>	3) защиты и представительства интересов физических лиц в судах, органах уголовного преследования, иных государственных органах и негосударственных организациях </a:t>
            </a:r>
          </a:p>
          <a:p>
            <a:pPr marL="0" indent="0" eaLnBrk="1" hangingPunct="1">
              <a:lnSpc>
                <a:spcPct val="80000"/>
              </a:lnSpc>
              <a:buFont typeface="Arial" charset="0"/>
              <a:buNone/>
            </a:pPr>
            <a:r>
              <a:rPr lang="ru-RU" sz="2200" smtClean="0"/>
              <a:t>в случаях и порядке, установленных настоящим Законом и иными законодательными актами Республики Казахстан.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3044</Words>
  <Application>Microsoft Office PowerPoint</Application>
  <PresentationFormat>Экран (4:3)</PresentationFormat>
  <Paragraphs>342</Paragraphs>
  <Slides>86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86</vt:i4>
      </vt:variant>
    </vt:vector>
  </HeadingPairs>
  <TitlesOfParts>
    <vt:vector size="87" baseType="lpstr">
      <vt:lpstr>Тема Office</vt:lpstr>
      <vt:lpstr>Изменение порядка оказания и оплаты гарантированной государством юридической помощи</vt:lpstr>
      <vt:lpstr>План лекции</vt:lpstr>
      <vt:lpstr>Правовая основа ГГЮП: </vt:lpstr>
      <vt:lpstr>Правовая основа ГГЮП:</vt:lpstr>
      <vt:lpstr>Правовая основа ГГЮП:</vt:lpstr>
      <vt:lpstr>Правовая основа ГГЮП:</vt:lpstr>
      <vt:lpstr>Правовая основа ГГЮП:</vt:lpstr>
      <vt:lpstr>Конституция Республики Казахстан Статья 13 пункт 3</vt:lpstr>
      <vt:lpstr>«О гарантированной государством юридической помощи» Закон РК от 3 июля 2013 года № 122-V</vt:lpstr>
      <vt:lpstr>Минимальные социальные стандарты и их гарантии</vt:lpstr>
      <vt:lpstr>Виды ГГЮП</vt:lpstr>
      <vt:lpstr>Статья 7. Субъекты оказания ГГЮП</vt:lpstr>
      <vt:lpstr>Статья 8.  Лица, имеющие право на получение ГГЮП</vt:lpstr>
      <vt:lpstr>Статья 8.  Лица, имеющие право на получение ГГЮП</vt:lpstr>
      <vt:lpstr>Статья 9.  Права и обязанности лица, нуждающегося в ГГЮП</vt:lpstr>
      <vt:lpstr>Статья 9.  Права и обязанности лица, нуждающегося в ГГЮП</vt:lpstr>
      <vt:lpstr>Минимальные социальные стандарты</vt:lpstr>
      <vt:lpstr>Нормы и нормативы МСС «Правовое консультирование»</vt:lpstr>
      <vt:lpstr>Нормы и нормативы МСС «Защита и представительство адвокатами интересов физических лиц»</vt:lpstr>
      <vt:lpstr>Нормы и нормативы МСС «Защита и представительство адвокатами интересов физических лиц»</vt:lpstr>
      <vt:lpstr>Критерии качества</vt:lpstr>
      <vt:lpstr>Критерии качества для правового консультирования </vt:lpstr>
      <vt:lpstr>Критерии качества юридической помощи  в виде защиты и представительства интересов</vt:lpstr>
      <vt:lpstr>Ответственность за нарушение МСС</vt:lpstr>
      <vt:lpstr>Статья 13.  Порядок оказания ГГЮП адвокатами</vt:lpstr>
      <vt:lpstr>Статья 6 ЗРК «Об адвокатской деятельности» Оказание бесплатной юридической помощи</vt:lpstr>
      <vt:lpstr>Статья 6 ЗРК «Об адвокатской деятельности» Оказание бесплатной юридической помощи</vt:lpstr>
      <vt:lpstr>Статья 6 ЗРК «Об адвокатской деятельности» Оказание бесплатной юридической помощи</vt:lpstr>
      <vt:lpstr>Статья 67. УПК РК  Обязательное участие защитника</vt:lpstr>
      <vt:lpstr>Статья 67. УПК РК  Обязательное участие защитника</vt:lpstr>
      <vt:lpstr>Статья 67. УПК РК  Обязательное участие защитника</vt:lpstr>
      <vt:lpstr>Статья 68. Приглашение, назначение, замена защитника, оплата его труда</vt:lpstr>
      <vt:lpstr>     Статья 76. Представители потерпевшего, гражданского истца и частного обвинителя</vt:lpstr>
      <vt:lpstr>Статья 174. УПК РК Оплата юридической помощи</vt:lpstr>
      <vt:lpstr>Статья 428.  Назначение заседания суда апелляционной инстанции</vt:lpstr>
      <vt:lpstr>Статья 478.  Порядок разрешения вопросов, связанных с исполнением приговора </vt:lpstr>
      <vt:lpstr> Статья 495.  Основания обязательного участия защитника в суде кассационной инстанции</vt:lpstr>
      <vt:lpstr> Статья 112.  Оказание бесплатной юридической помощи </vt:lpstr>
      <vt:lpstr>Статья 112.  Оказание бесплатной юридической помощи</vt:lpstr>
      <vt:lpstr>Статья 112.  Оказание бесплатной юридической помощи</vt:lpstr>
      <vt:lpstr>Глава 35. ПРОИЗВОДСТВО ПО ДЕЛАМ ОБ ОГРАНИЧЕНИИ ДЕЕСПОСОБНОСТИ ГРАЖДАНИНА, О ПРИЗНАНИИ ГРАЖДАНИНА НЕДЕЕСПОСОБНЫМ, ОБ ОГРАНИЧЕНИИ ИЛИ О ЛИШЕНИИ НЕСОВЕРШЕННОЛЕТНЕГО В ВОЗРАСТЕ ОТ ЧЕТЫРНАДЦАТИ ДО ВОСЕМНАДЦАТИ ЛЕТ ПРАВА САМОСТОЯТЕЛЬНО РАСПОРЯЖАТЬСЯ СВОИМИ ДОХОДАМИ </vt:lpstr>
      <vt:lpstr>Статья 749. КоАП РК Обязательное участие защитника</vt:lpstr>
      <vt:lpstr>Статья 749. КоАП РК Обязательное участие защитника</vt:lpstr>
      <vt:lpstr>Статья 750. КоАП РК Приглашение, назначение, замена защитника, оплата его труда</vt:lpstr>
      <vt:lpstr>Статья 750. КоАП РК Приглашение, назначение, замена защитника, оплата его труда</vt:lpstr>
      <vt:lpstr>Статья 13.  Порядок оказания ГГЮП адвокатами</vt:lpstr>
      <vt:lpstr>Критерии отбора адвокатов</vt:lpstr>
      <vt:lpstr>Критерии отбора адвокатов</vt:lpstr>
      <vt:lpstr>Критерии отбора адвокатов</vt:lpstr>
      <vt:lpstr>Критерии отбора адвокатов</vt:lpstr>
      <vt:lpstr>Критерии отбора адвокатов</vt:lpstr>
      <vt:lpstr>Критерии отбора адвокатов</vt:lpstr>
      <vt:lpstr>Критерии отбора адвокатов</vt:lpstr>
      <vt:lpstr>Статья 13.  Порядок оказания ГГЮП адвокатами</vt:lpstr>
      <vt:lpstr>Форма соглашения об оказании ГГЮП</vt:lpstr>
      <vt:lpstr>Статья 13.  Порядок оказания ГГЮП адвокатами</vt:lpstr>
      <vt:lpstr>Презентация PowerPoint</vt:lpstr>
      <vt:lpstr>Ранее действовали</vt:lpstr>
      <vt:lpstr>Правила оплаты </vt:lpstr>
      <vt:lpstr>К заявке прилагаются:</vt:lpstr>
      <vt:lpstr>Правила оплаты </vt:lpstr>
      <vt:lpstr>Правила оплаты </vt:lpstr>
      <vt:lpstr>Правила оплаты </vt:lpstr>
      <vt:lpstr>Правила оплаты </vt:lpstr>
      <vt:lpstr>Правила оплаты</vt:lpstr>
      <vt:lpstr>Учет бесплатной юридической помощи виде правового консультирования</vt:lpstr>
      <vt:lpstr>Учет бесплатной юридической помощи виде правового консультирования</vt:lpstr>
      <vt:lpstr>Размер оплаты  юридической помощи</vt:lpstr>
      <vt:lpstr>Размер оплаты  юридической помощи</vt:lpstr>
      <vt:lpstr>Размер оплаты  юридической помощи</vt:lpstr>
      <vt:lpstr>Размер оплаты  юридической помощи</vt:lpstr>
      <vt:lpstr>Размер оплаты  юридической помощи</vt:lpstr>
      <vt:lpstr>Размер оплаты  юридической помощи</vt:lpstr>
      <vt:lpstr>Размер оплаты  юридической помощи</vt:lpstr>
      <vt:lpstr>Отчетность по ГГЮП</vt:lpstr>
      <vt:lpstr>Отчетность по ГГЮП</vt:lpstr>
      <vt:lpstr>Отчетность по ГГЮП</vt:lpstr>
      <vt:lpstr>Отчетность по ГГЮП</vt:lpstr>
      <vt:lpstr>Статья 14  Отказ в оказании ГГЮП</vt:lpstr>
      <vt:lpstr>Контроль за соблюдением законодательства </vt:lpstr>
      <vt:lpstr>Статья 11.  Компетенция уполномоченного органа  (МЮ РК)</vt:lpstr>
      <vt:lpstr>Статья 11.  Компетенция уполномоченного органа  (МЮ РК)</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Правовые условия оказания адвокатами юридической помощи, оплачиваемой за счет государственного бюджета</dc:title>
  <dc:creator>Гульнар Бакировна</dc:creator>
  <cp:lastModifiedBy>Admin</cp:lastModifiedBy>
  <cp:revision>47</cp:revision>
  <dcterms:created xsi:type="dcterms:W3CDTF">2014-02-10T14:10:10Z</dcterms:created>
  <dcterms:modified xsi:type="dcterms:W3CDTF">2016-09-26T14:38:58Z</dcterms:modified>
</cp:coreProperties>
</file>