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4" r:id="rId8"/>
    <p:sldId id="273" r:id="rId9"/>
    <p:sldId id="275" r:id="rId10"/>
    <p:sldId id="256" r:id="rId11"/>
    <p:sldId id="276" r:id="rId12"/>
    <p:sldId id="257" r:id="rId13"/>
    <p:sldId id="266" r:id="rId14"/>
    <p:sldId id="280" r:id="rId15"/>
    <p:sldId id="281" r:id="rId16"/>
    <p:sldId id="258" r:id="rId17"/>
    <p:sldId id="259" r:id="rId18"/>
    <p:sldId id="260" r:id="rId19"/>
    <p:sldId id="261" r:id="rId20"/>
    <p:sldId id="263" r:id="rId21"/>
    <p:sldId id="262" r:id="rId22"/>
    <p:sldId id="264" r:id="rId23"/>
    <p:sldId id="265" r:id="rId24"/>
    <p:sldId id="277" r:id="rId25"/>
    <p:sldId id="279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F946F8-60F4-4329-ABB8-978F92956472}" type="doc">
      <dgm:prSet loTypeId="urn:microsoft.com/office/officeart/2005/8/layout/hierarchy3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C520872-FCE5-4C87-B892-B811B17F552C}">
      <dgm:prSet custT="1"/>
      <dgm:spPr/>
      <dgm:t>
        <a:bodyPr/>
        <a:lstStyle/>
        <a:p>
          <a:pPr rtl="0"/>
          <a:r>
            <a:rPr lang="kk-KZ" sz="2000" dirty="0">
              <a:solidFill>
                <a:schemeClr val="tx1"/>
              </a:solidFill>
            </a:rPr>
            <a:t>Сводящий</a:t>
          </a:r>
          <a:endParaRPr lang="en-US" sz="1600" dirty="0">
            <a:solidFill>
              <a:schemeClr val="tx1"/>
            </a:solidFill>
          </a:endParaRPr>
        </a:p>
      </dgm:t>
    </dgm:pt>
    <dgm:pt modelId="{F238FD25-93DC-409A-BE8B-DB4FD960DC1F}" type="parTrans" cxnId="{74E9DEB9-37D8-45BA-9C35-049C3C56EE62}">
      <dgm:prSet/>
      <dgm:spPr/>
      <dgm:t>
        <a:bodyPr/>
        <a:lstStyle/>
        <a:p>
          <a:endParaRPr lang="en-US"/>
        </a:p>
      </dgm:t>
    </dgm:pt>
    <dgm:pt modelId="{01473E90-4526-43B9-9C89-520634C7A5D5}" type="sibTrans" cxnId="{74E9DEB9-37D8-45BA-9C35-049C3C56EE62}">
      <dgm:prSet/>
      <dgm:spPr/>
      <dgm:t>
        <a:bodyPr/>
        <a:lstStyle/>
        <a:p>
          <a:endParaRPr lang="en-US"/>
        </a:p>
      </dgm:t>
    </dgm:pt>
    <dgm:pt modelId="{6DB68E78-4525-4C82-BB10-F0E9098F5358}">
      <dgm:prSet custT="1"/>
      <dgm:spPr/>
      <dgm:t>
        <a:bodyPr/>
        <a:lstStyle/>
        <a:p>
          <a:pPr rtl="0"/>
          <a:r>
            <a:rPr lang="kk-KZ" sz="1600" dirty="0">
              <a:solidFill>
                <a:schemeClr val="tx1"/>
              </a:solidFill>
            </a:rPr>
            <a:t>Адвокат</a:t>
          </a:r>
          <a:endParaRPr lang="en-US" sz="1600" dirty="0">
            <a:solidFill>
              <a:schemeClr val="tx1"/>
            </a:solidFill>
          </a:endParaRPr>
        </a:p>
      </dgm:t>
    </dgm:pt>
    <dgm:pt modelId="{839C1EE3-1C40-41FA-93BA-9E762F1E7B1E}" type="parTrans" cxnId="{E223B206-43D2-4868-882E-D5802B057ADF}">
      <dgm:prSet/>
      <dgm:spPr/>
      <dgm:t>
        <a:bodyPr/>
        <a:lstStyle/>
        <a:p>
          <a:endParaRPr lang="en-US"/>
        </a:p>
      </dgm:t>
    </dgm:pt>
    <dgm:pt modelId="{6C282BC7-E49D-4A5D-B9C1-6999308BB43E}" type="sibTrans" cxnId="{E223B206-43D2-4868-882E-D5802B057ADF}">
      <dgm:prSet/>
      <dgm:spPr/>
      <dgm:t>
        <a:bodyPr/>
        <a:lstStyle/>
        <a:p>
          <a:endParaRPr lang="en-US"/>
        </a:p>
      </dgm:t>
    </dgm:pt>
    <dgm:pt modelId="{9CBB8055-8EFE-422D-94EE-64E065B290E1}">
      <dgm:prSet custT="1"/>
      <dgm:spPr/>
      <dgm:t>
        <a:bodyPr/>
        <a:lstStyle/>
        <a:p>
          <a:pPr rtl="0"/>
          <a:r>
            <a:rPr lang="kk-KZ" sz="1600" dirty="0">
              <a:solidFill>
                <a:schemeClr val="tx1"/>
              </a:solidFill>
            </a:rPr>
            <a:t>Заведующий</a:t>
          </a:r>
          <a:endParaRPr lang="en-US" sz="1600" dirty="0">
            <a:solidFill>
              <a:schemeClr val="tx1"/>
            </a:solidFill>
          </a:endParaRPr>
        </a:p>
      </dgm:t>
    </dgm:pt>
    <dgm:pt modelId="{CE195808-DE61-49FE-B2F9-D8CE8085C567}" type="parTrans" cxnId="{2FA90191-C3B3-433C-926E-58ECEAD4D92A}">
      <dgm:prSet/>
      <dgm:spPr/>
      <dgm:t>
        <a:bodyPr/>
        <a:lstStyle/>
        <a:p>
          <a:endParaRPr lang="en-US"/>
        </a:p>
      </dgm:t>
    </dgm:pt>
    <dgm:pt modelId="{D98F87C2-724B-4860-974E-C7FDBE4CF692}" type="sibTrans" cxnId="{2FA90191-C3B3-433C-926E-58ECEAD4D92A}">
      <dgm:prSet/>
      <dgm:spPr/>
      <dgm:t>
        <a:bodyPr/>
        <a:lstStyle/>
        <a:p>
          <a:endParaRPr lang="en-US"/>
        </a:p>
      </dgm:t>
    </dgm:pt>
    <dgm:pt modelId="{2F8A51E3-0183-49E2-8361-03CF7F78F345}">
      <dgm:prSet custT="1"/>
      <dgm:spPr/>
      <dgm:t>
        <a:bodyPr/>
        <a:lstStyle/>
        <a:p>
          <a:pPr rtl="0"/>
          <a:r>
            <a:rPr lang="kk-KZ" sz="1600" dirty="0">
              <a:solidFill>
                <a:schemeClr val="tx1"/>
              </a:solidFill>
            </a:rPr>
            <a:t>Администратор</a:t>
          </a:r>
          <a:endParaRPr lang="en-US" sz="1600" dirty="0">
            <a:solidFill>
              <a:schemeClr val="tx1"/>
            </a:solidFill>
          </a:endParaRPr>
        </a:p>
      </dgm:t>
    </dgm:pt>
    <dgm:pt modelId="{73A8A84E-5D20-405D-8D32-F1E037CB5E59}" type="parTrans" cxnId="{705661A7-DB6F-497C-8354-61F46397C4BF}">
      <dgm:prSet/>
      <dgm:spPr/>
      <dgm:t>
        <a:bodyPr/>
        <a:lstStyle/>
        <a:p>
          <a:endParaRPr lang="en-US"/>
        </a:p>
      </dgm:t>
    </dgm:pt>
    <dgm:pt modelId="{031C537B-B6F9-4D98-87AC-24F7935B5BE7}" type="sibTrans" cxnId="{705661A7-DB6F-497C-8354-61F46397C4BF}">
      <dgm:prSet/>
      <dgm:spPr/>
      <dgm:t>
        <a:bodyPr/>
        <a:lstStyle/>
        <a:p>
          <a:endParaRPr lang="en-US"/>
        </a:p>
      </dgm:t>
    </dgm:pt>
    <dgm:pt modelId="{E8466CDC-91C2-45C0-A604-5308A2CBA216}" type="pres">
      <dgm:prSet presAssocID="{DFF946F8-60F4-4329-ABB8-978F929564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6C5A66A-680A-4D97-8132-1BC3D905C562}" type="pres">
      <dgm:prSet presAssocID="{2F8A51E3-0183-49E2-8361-03CF7F78F345}" presName="root" presStyleCnt="0"/>
      <dgm:spPr/>
    </dgm:pt>
    <dgm:pt modelId="{49AACD69-24E2-46C3-B412-9A718A7F69A0}" type="pres">
      <dgm:prSet presAssocID="{2F8A51E3-0183-49E2-8361-03CF7F78F345}" presName="rootComposite" presStyleCnt="0"/>
      <dgm:spPr/>
    </dgm:pt>
    <dgm:pt modelId="{9F512F08-0993-4513-9ECE-A01744FF02EE}" type="pres">
      <dgm:prSet presAssocID="{2F8A51E3-0183-49E2-8361-03CF7F78F345}" presName="rootText" presStyleLbl="node1" presStyleIdx="0" presStyleCnt="4" custLinFactX="84485" custLinFactY="-100000" custLinFactNeighborX="100000" custLinFactNeighborY="-100757"/>
      <dgm:spPr/>
    </dgm:pt>
    <dgm:pt modelId="{008A9F1E-8DC7-4259-8010-3AB736F58F7C}" type="pres">
      <dgm:prSet presAssocID="{2F8A51E3-0183-49E2-8361-03CF7F78F345}" presName="rootConnector" presStyleLbl="node1" presStyleIdx="0" presStyleCnt="4"/>
      <dgm:spPr/>
    </dgm:pt>
    <dgm:pt modelId="{05641EB3-D51A-4069-93E4-124D60F2087D}" type="pres">
      <dgm:prSet presAssocID="{2F8A51E3-0183-49E2-8361-03CF7F78F345}" presName="childShape" presStyleCnt="0"/>
      <dgm:spPr/>
    </dgm:pt>
    <dgm:pt modelId="{FDBEB0CC-9D30-4423-A223-5BE101BA3720}" type="pres">
      <dgm:prSet presAssocID="{AC520872-FCE5-4C87-B892-B811B17F552C}" presName="root" presStyleCnt="0"/>
      <dgm:spPr/>
    </dgm:pt>
    <dgm:pt modelId="{29E11554-5DE4-4156-9CE3-4577AE8CC3C1}" type="pres">
      <dgm:prSet presAssocID="{AC520872-FCE5-4C87-B892-B811B17F552C}" presName="rootComposite" presStyleCnt="0"/>
      <dgm:spPr/>
    </dgm:pt>
    <dgm:pt modelId="{88AB7722-321B-4975-A79D-ADC80AA248F4}" type="pres">
      <dgm:prSet presAssocID="{AC520872-FCE5-4C87-B892-B811B17F552C}" presName="rootText" presStyleLbl="node1" presStyleIdx="1" presStyleCnt="4" custLinFactNeighborX="-11202" custLinFactNeighborY="-75091"/>
      <dgm:spPr/>
    </dgm:pt>
    <dgm:pt modelId="{32804A88-512B-44C7-8478-71567A28710C}" type="pres">
      <dgm:prSet presAssocID="{AC520872-FCE5-4C87-B892-B811B17F552C}" presName="rootConnector" presStyleLbl="node1" presStyleIdx="1" presStyleCnt="4"/>
      <dgm:spPr/>
    </dgm:pt>
    <dgm:pt modelId="{CD1A950D-1F8C-4A5D-B6E1-A0A895776015}" type="pres">
      <dgm:prSet presAssocID="{AC520872-FCE5-4C87-B892-B811B17F552C}" presName="childShape" presStyleCnt="0"/>
      <dgm:spPr/>
    </dgm:pt>
    <dgm:pt modelId="{9B06A8F7-982E-4110-B23C-D4B9C3AD4AEB}" type="pres">
      <dgm:prSet presAssocID="{9CBB8055-8EFE-422D-94EE-64E065B290E1}" presName="root" presStyleCnt="0"/>
      <dgm:spPr/>
    </dgm:pt>
    <dgm:pt modelId="{66F27B7E-B225-4354-9636-18100C4663CA}" type="pres">
      <dgm:prSet presAssocID="{9CBB8055-8EFE-422D-94EE-64E065B290E1}" presName="rootComposite" presStyleCnt="0"/>
      <dgm:spPr/>
    </dgm:pt>
    <dgm:pt modelId="{50F28E85-247D-48F1-AFCF-207B83EBB6BB}" type="pres">
      <dgm:prSet presAssocID="{9CBB8055-8EFE-422D-94EE-64E065B290E1}" presName="rootText" presStyleLbl="node1" presStyleIdx="2" presStyleCnt="4" custLinFactNeighborX="1245" custLinFactNeighborY="-75091"/>
      <dgm:spPr/>
    </dgm:pt>
    <dgm:pt modelId="{AA0084D4-E60C-470D-A649-26CF07753A4D}" type="pres">
      <dgm:prSet presAssocID="{9CBB8055-8EFE-422D-94EE-64E065B290E1}" presName="rootConnector" presStyleLbl="node1" presStyleIdx="2" presStyleCnt="4"/>
      <dgm:spPr/>
    </dgm:pt>
    <dgm:pt modelId="{D1DA64FD-CBBE-466D-A877-4913E54CE047}" type="pres">
      <dgm:prSet presAssocID="{9CBB8055-8EFE-422D-94EE-64E065B290E1}" presName="childShape" presStyleCnt="0"/>
      <dgm:spPr/>
    </dgm:pt>
    <dgm:pt modelId="{59D36E9C-6631-47EE-88B1-27DF73B35471}" type="pres">
      <dgm:prSet presAssocID="{6DB68E78-4525-4C82-BB10-F0E9098F5358}" presName="root" presStyleCnt="0"/>
      <dgm:spPr/>
    </dgm:pt>
    <dgm:pt modelId="{F6033880-48AD-4C39-9445-E32D3B33F61A}" type="pres">
      <dgm:prSet presAssocID="{6DB68E78-4525-4C82-BB10-F0E9098F5358}" presName="rootComposite" presStyleCnt="0"/>
      <dgm:spPr/>
    </dgm:pt>
    <dgm:pt modelId="{F562ECAF-99A4-4D93-8392-B418F3FFF5BE}" type="pres">
      <dgm:prSet presAssocID="{6DB68E78-4525-4C82-BB10-F0E9098F5358}" presName="rootText" presStyleLbl="node1" presStyleIdx="3" presStyleCnt="4" custLinFactX="-90515" custLinFactNeighborX="-100000" custLinFactNeighborY="58429"/>
      <dgm:spPr/>
    </dgm:pt>
    <dgm:pt modelId="{9225E5F9-9232-4D3A-9B53-F65B83047E70}" type="pres">
      <dgm:prSet presAssocID="{6DB68E78-4525-4C82-BB10-F0E9098F5358}" presName="rootConnector" presStyleLbl="node1" presStyleIdx="3" presStyleCnt="4"/>
      <dgm:spPr/>
    </dgm:pt>
    <dgm:pt modelId="{DEC015C4-E702-4314-92BC-3EFFCCAE3B33}" type="pres">
      <dgm:prSet presAssocID="{6DB68E78-4525-4C82-BB10-F0E9098F5358}" presName="childShape" presStyleCnt="0"/>
      <dgm:spPr/>
    </dgm:pt>
  </dgm:ptLst>
  <dgm:cxnLst>
    <dgm:cxn modelId="{74E9DEB9-37D8-45BA-9C35-049C3C56EE62}" srcId="{DFF946F8-60F4-4329-ABB8-978F92956472}" destId="{AC520872-FCE5-4C87-B892-B811B17F552C}" srcOrd="1" destOrd="0" parTransId="{F238FD25-93DC-409A-BE8B-DB4FD960DC1F}" sibTransId="{01473E90-4526-43B9-9C89-520634C7A5D5}"/>
    <dgm:cxn modelId="{2FA90191-C3B3-433C-926E-58ECEAD4D92A}" srcId="{DFF946F8-60F4-4329-ABB8-978F92956472}" destId="{9CBB8055-8EFE-422D-94EE-64E065B290E1}" srcOrd="2" destOrd="0" parTransId="{CE195808-DE61-49FE-B2F9-D8CE8085C567}" sibTransId="{D98F87C2-724B-4860-974E-C7FDBE4CF692}"/>
    <dgm:cxn modelId="{E1DB7C88-379A-43D6-9AC0-A4E212E79E42}" type="presOf" srcId="{2F8A51E3-0183-49E2-8361-03CF7F78F345}" destId="{008A9F1E-8DC7-4259-8010-3AB736F58F7C}" srcOrd="1" destOrd="0" presId="urn:microsoft.com/office/officeart/2005/8/layout/hierarchy3"/>
    <dgm:cxn modelId="{B7148BBC-BA1E-45F2-8DD7-922DA9317DAF}" type="presOf" srcId="{AC520872-FCE5-4C87-B892-B811B17F552C}" destId="{32804A88-512B-44C7-8478-71567A28710C}" srcOrd="1" destOrd="0" presId="urn:microsoft.com/office/officeart/2005/8/layout/hierarchy3"/>
    <dgm:cxn modelId="{705661A7-DB6F-497C-8354-61F46397C4BF}" srcId="{DFF946F8-60F4-4329-ABB8-978F92956472}" destId="{2F8A51E3-0183-49E2-8361-03CF7F78F345}" srcOrd="0" destOrd="0" parTransId="{73A8A84E-5D20-405D-8D32-F1E037CB5E59}" sibTransId="{031C537B-B6F9-4D98-87AC-24F7935B5BE7}"/>
    <dgm:cxn modelId="{AC50FFB8-C9B0-4C0A-97DC-D80717CAF121}" type="presOf" srcId="{AC520872-FCE5-4C87-B892-B811B17F552C}" destId="{88AB7722-321B-4975-A79D-ADC80AA248F4}" srcOrd="0" destOrd="0" presId="urn:microsoft.com/office/officeart/2005/8/layout/hierarchy3"/>
    <dgm:cxn modelId="{E71538BA-9FBF-4096-AA79-54C42F6311E3}" type="presOf" srcId="{2F8A51E3-0183-49E2-8361-03CF7F78F345}" destId="{9F512F08-0993-4513-9ECE-A01744FF02EE}" srcOrd="0" destOrd="0" presId="urn:microsoft.com/office/officeart/2005/8/layout/hierarchy3"/>
    <dgm:cxn modelId="{0D7F973D-78A1-454F-A416-28AA91F4F143}" type="presOf" srcId="{9CBB8055-8EFE-422D-94EE-64E065B290E1}" destId="{AA0084D4-E60C-470D-A649-26CF07753A4D}" srcOrd="1" destOrd="0" presId="urn:microsoft.com/office/officeart/2005/8/layout/hierarchy3"/>
    <dgm:cxn modelId="{048BCF1C-E150-41A8-B2D8-9AEA2DBBAF45}" type="presOf" srcId="{DFF946F8-60F4-4329-ABB8-978F92956472}" destId="{E8466CDC-91C2-45C0-A604-5308A2CBA216}" srcOrd="0" destOrd="0" presId="urn:microsoft.com/office/officeart/2005/8/layout/hierarchy3"/>
    <dgm:cxn modelId="{0B6BA30E-8EE4-4B42-B379-316C2980AA46}" type="presOf" srcId="{6DB68E78-4525-4C82-BB10-F0E9098F5358}" destId="{9225E5F9-9232-4D3A-9B53-F65B83047E70}" srcOrd="1" destOrd="0" presId="urn:microsoft.com/office/officeart/2005/8/layout/hierarchy3"/>
    <dgm:cxn modelId="{83242C3C-723C-4660-A6CC-C9A6541B2E3D}" type="presOf" srcId="{6DB68E78-4525-4C82-BB10-F0E9098F5358}" destId="{F562ECAF-99A4-4D93-8392-B418F3FFF5BE}" srcOrd="0" destOrd="0" presId="urn:microsoft.com/office/officeart/2005/8/layout/hierarchy3"/>
    <dgm:cxn modelId="{E223B206-43D2-4868-882E-D5802B057ADF}" srcId="{DFF946F8-60F4-4329-ABB8-978F92956472}" destId="{6DB68E78-4525-4C82-BB10-F0E9098F5358}" srcOrd="3" destOrd="0" parTransId="{839C1EE3-1C40-41FA-93BA-9E762F1E7B1E}" sibTransId="{6C282BC7-E49D-4A5D-B9C1-6999308BB43E}"/>
    <dgm:cxn modelId="{9BC5A771-EF97-4330-9020-A3E003CECE5C}" type="presOf" srcId="{9CBB8055-8EFE-422D-94EE-64E065B290E1}" destId="{50F28E85-247D-48F1-AFCF-207B83EBB6BB}" srcOrd="0" destOrd="0" presId="urn:microsoft.com/office/officeart/2005/8/layout/hierarchy3"/>
    <dgm:cxn modelId="{5B9284BF-FB7C-46B5-A7AD-63E0AFA2B29F}" type="presParOf" srcId="{E8466CDC-91C2-45C0-A604-5308A2CBA216}" destId="{56C5A66A-680A-4D97-8132-1BC3D905C562}" srcOrd="0" destOrd="0" presId="urn:microsoft.com/office/officeart/2005/8/layout/hierarchy3"/>
    <dgm:cxn modelId="{824B0A32-B54C-4EC1-BC41-F59C7EE87527}" type="presParOf" srcId="{56C5A66A-680A-4D97-8132-1BC3D905C562}" destId="{49AACD69-24E2-46C3-B412-9A718A7F69A0}" srcOrd="0" destOrd="0" presId="urn:microsoft.com/office/officeart/2005/8/layout/hierarchy3"/>
    <dgm:cxn modelId="{E921ED9E-7BA9-4EEF-8311-E10AB5732867}" type="presParOf" srcId="{49AACD69-24E2-46C3-B412-9A718A7F69A0}" destId="{9F512F08-0993-4513-9ECE-A01744FF02EE}" srcOrd="0" destOrd="0" presId="urn:microsoft.com/office/officeart/2005/8/layout/hierarchy3"/>
    <dgm:cxn modelId="{D65CB05E-1DA1-47BD-8498-5096E7B454A9}" type="presParOf" srcId="{49AACD69-24E2-46C3-B412-9A718A7F69A0}" destId="{008A9F1E-8DC7-4259-8010-3AB736F58F7C}" srcOrd="1" destOrd="0" presId="urn:microsoft.com/office/officeart/2005/8/layout/hierarchy3"/>
    <dgm:cxn modelId="{0EDBA2B0-D823-4136-9DAB-4F0154773B03}" type="presParOf" srcId="{56C5A66A-680A-4D97-8132-1BC3D905C562}" destId="{05641EB3-D51A-4069-93E4-124D60F2087D}" srcOrd="1" destOrd="0" presId="urn:microsoft.com/office/officeart/2005/8/layout/hierarchy3"/>
    <dgm:cxn modelId="{3604BFAC-D4B3-47A7-BE9E-F74A019FBF1E}" type="presParOf" srcId="{E8466CDC-91C2-45C0-A604-5308A2CBA216}" destId="{FDBEB0CC-9D30-4423-A223-5BE101BA3720}" srcOrd="1" destOrd="0" presId="urn:microsoft.com/office/officeart/2005/8/layout/hierarchy3"/>
    <dgm:cxn modelId="{F52DDBD2-4810-472F-B973-3AA02A2CA9BA}" type="presParOf" srcId="{FDBEB0CC-9D30-4423-A223-5BE101BA3720}" destId="{29E11554-5DE4-4156-9CE3-4577AE8CC3C1}" srcOrd="0" destOrd="0" presId="urn:microsoft.com/office/officeart/2005/8/layout/hierarchy3"/>
    <dgm:cxn modelId="{E6A9EACA-E7E0-43F1-9B4C-2D10810ADE46}" type="presParOf" srcId="{29E11554-5DE4-4156-9CE3-4577AE8CC3C1}" destId="{88AB7722-321B-4975-A79D-ADC80AA248F4}" srcOrd="0" destOrd="0" presId="urn:microsoft.com/office/officeart/2005/8/layout/hierarchy3"/>
    <dgm:cxn modelId="{12DDFCD2-254F-4FAE-9EC9-8A5004B63659}" type="presParOf" srcId="{29E11554-5DE4-4156-9CE3-4577AE8CC3C1}" destId="{32804A88-512B-44C7-8478-71567A28710C}" srcOrd="1" destOrd="0" presId="urn:microsoft.com/office/officeart/2005/8/layout/hierarchy3"/>
    <dgm:cxn modelId="{41212EAE-91E9-41A8-874F-7A8EF8CA2A99}" type="presParOf" srcId="{FDBEB0CC-9D30-4423-A223-5BE101BA3720}" destId="{CD1A950D-1F8C-4A5D-B6E1-A0A895776015}" srcOrd="1" destOrd="0" presId="urn:microsoft.com/office/officeart/2005/8/layout/hierarchy3"/>
    <dgm:cxn modelId="{D8F85568-7B71-4E31-9C2F-E146D45CB4BA}" type="presParOf" srcId="{E8466CDC-91C2-45C0-A604-5308A2CBA216}" destId="{9B06A8F7-982E-4110-B23C-D4B9C3AD4AEB}" srcOrd="2" destOrd="0" presId="urn:microsoft.com/office/officeart/2005/8/layout/hierarchy3"/>
    <dgm:cxn modelId="{F548E35D-7926-4D61-9CA2-8DB64C9DFF7B}" type="presParOf" srcId="{9B06A8F7-982E-4110-B23C-D4B9C3AD4AEB}" destId="{66F27B7E-B225-4354-9636-18100C4663CA}" srcOrd="0" destOrd="0" presId="urn:microsoft.com/office/officeart/2005/8/layout/hierarchy3"/>
    <dgm:cxn modelId="{4C211506-C1B8-4A91-87E0-B6CC41CF1BAA}" type="presParOf" srcId="{66F27B7E-B225-4354-9636-18100C4663CA}" destId="{50F28E85-247D-48F1-AFCF-207B83EBB6BB}" srcOrd="0" destOrd="0" presId="urn:microsoft.com/office/officeart/2005/8/layout/hierarchy3"/>
    <dgm:cxn modelId="{812EDAB0-FD7F-46D8-9D74-3A8E474579C3}" type="presParOf" srcId="{66F27B7E-B225-4354-9636-18100C4663CA}" destId="{AA0084D4-E60C-470D-A649-26CF07753A4D}" srcOrd="1" destOrd="0" presId="urn:microsoft.com/office/officeart/2005/8/layout/hierarchy3"/>
    <dgm:cxn modelId="{309EF11F-B41D-4BBA-96EA-56E4198B8DA8}" type="presParOf" srcId="{9B06A8F7-982E-4110-B23C-D4B9C3AD4AEB}" destId="{D1DA64FD-CBBE-466D-A877-4913E54CE047}" srcOrd="1" destOrd="0" presId="urn:microsoft.com/office/officeart/2005/8/layout/hierarchy3"/>
    <dgm:cxn modelId="{8A38D8BF-5F0C-42F8-BA9B-6D1B143B626B}" type="presParOf" srcId="{E8466CDC-91C2-45C0-A604-5308A2CBA216}" destId="{59D36E9C-6631-47EE-88B1-27DF73B35471}" srcOrd="3" destOrd="0" presId="urn:microsoft.com/office/officeart/2005/8/layout/hierarchy3"/>
    <dgm:cxn modelId="{20459689-D55B-4D54-B051-19570758848D}" type="presParOf" srcId="{59D36E9C-6631-47EE-88B1-27DF73B35471}" destId="{F6033880-48AD-4C39-9445-E32D3B33F61A}" srcOrd="0" destOrd="0" presId="urn:microsoft.com/office/officeart/2005/8/layout/hierarchy3"/>
    <dgm:cxn modelId="{5AE2889C-2CB3-4348-8BEB-90AE60B91B05}" type="presParOf" srcId="{F6033880-48AD-4C39-9445-E32D3B33F61A}" destId="{F562ECAF-99A4-4D93-8392-B418F3FFF5BE}" srcOrd="0" destOrd="0" presId="urn:microsoft.com/office/officeart/2005/8/layout/hierarchy3"/>
    <dgm:cxn modelId="{8837369F-9775-4C54-A0F6-8DFAC7EC0482}" type="presParOf" srcId="{F6033880-48AD-4C39-9445-E32D3B33F61A}" destId="{9225E5F9-9232-4D3A-9B53-F65B83047E70}" srcOrd="1" destOrd="0" presId="urn:microsoft.com/office/officeart/2005/8/layout/hierarchy3"/>
    <dgm:cxn modelId="{F9C41A48-CBEE-4846-970C-515C21CEC202}" type="presParOf" srcId="{59D36E9C-6631-47EE-88B1-27DF73B35471}" destId="{DEC015C4-E702-4314-92BC-3EFFCCAE3B3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12F08-0993-4513-9ECE-A01744FF02EE}">
      <dsp:nvSpPr>
        <dsp:cNvPr id="0" name=""/>
        <dsp:cNvSpPr/>
      </dsp:nvSpPr>
      <dsp:spPr>
        <a:xfrm>
          <a:off x="3524231" y="193031"/>
          <a:ext cx="1909407" cy="9547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</a:rPr>
            <a:t>Администратор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552193" y="220993"/>
        <a:ext cx="1853483" cy="898779"/>
      </dsp:txXfrm>
    </dsp:sp>
    <dsp:sp modelId="{88AB7722-321B-4975-A79D-ADC80AA248F4}">
      <dsp:nvSpPr>
        <dsp:cNvPr id="0" name=""/>
        <dsp:cNvSpPr/>
      </dsp:nvSpPr>
      <dsp:spPr>
        <a:xfrm>
          <a:off x="2174528" y="1392769"/>
          <a:ext cx="1909407" cy="954703"/>
        </a:xfrm>
        <a:prstGeom prst="roundRect">
          <a:avLst>
            <a:gd name="adj" fmla="val 10000"/>
          </a:avLst>
        </a:prstGeom>
        <a:solidFill>
          <a:schemeClr val="accent2">
            <a:hueOff val="-4211785"/>
            <a:satOff val="7099"/>
            <a:lumOff val="-869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solidFill>
                <a:schemeClr val="tx1"/>
              </a:solidFill>
            </a:rPr>
            <a:t>Сводящий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202490" y="1420731"/>
        <a:ext cx="1853483" cy="898779"/>
      </dsp:txXfrm>
    </dsp:sp>
    <dsp:sp modelId="{50F28E85-247D-48F1-AFCF-207B83EBB6BB}">
      <dsp:nvSpPr>
        <dsp:cNvPr id="0" name=""/>
        <dsp:cNvSpPr/>
      </dsp:nvSpPr>
      <dsp:spPr>
        <a:xfrm>
          <a:off x="4798952" y="1392769"/>
          <a:ext cx="1909407" cy="954703"/>
        </a:xfrm>
        <a:prstGeom prst="roundRect">
          <a:avLst>
            <a:gd name="adj" fmla="val 10000"/>
          </a:avLst>
        </a:prstGeom>
        <a:solidFill>
          <a:schemeClr val="accent2">
            <a:hueOff val="-8423570"/>
            <a:satOff val="14198"/>
            <a:lumOff val="-1738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</a:rPr>
            <a:t>Заведующий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826914" y="1420731"/>
        <a:ext cx="1853483" cy="898779"/>
      </dsp:txXfrm>
    </dsp:sp>
    <dsp:sp modelId="{F562ECAF-99A4-4D93-8392-B418F3FFF5BE}">
      <dsp:nvSpPr>
        <dsp:cNvPr id="0" name=""/>
        <dsp:cNvSpPr/>
      </dsp:nvSpPr>
      <dsp:spPr>
        <a:xfrm>
          <a:off x="3524231" y="2667489"/>
          <a:ext cx="1909407" cy="954703"/>
        </a:xfrm>
        <a:prstGeom prst="roundRect">
          <a:avLst>
            <a:gd name="adj" fmla="val 10000"/>
          </a:avLst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</a:rPr>
            <a:t>Адвокат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552193" y="2695451"/>
        <a:ext cx="1853483" cy="898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CCB939-9D86-4FAF-95DD-2EE646120F3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868917-7090-41DE-8654-723995EE84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s-agka.kz/" TargetMode="External"/><Relationship Id="rId2" Type="http://schemas.openxmlformats.org/officeDocument/2006/relationships/hyperlink" Target="http://reports-agka.kz/mai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8208912" cy="244827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Правила отчетности при осуществлении адвокатской деятельности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725144"/>
            <a:ext cx="5400600" cy="1320552"/>
          </a:xfrm>
        </p:spPr>
        <p:txBody>
          <a:bodyPr>
            <a:normAutofit/>
          </a:bodyPr>
          <a:lstStyle/>
          <a:p>
            <a:r>
              <a:rPr lang="kk-KZ" dirty="0"/>
              <a:t>Центр стажировки и повышения квалификации АГКА</a:t>
            </a:r>
          </a:p>
          <a:p>
            <a:r>
              <a:rPr lang="kk-KZ" dirty="0"/>
              <a:t>Байгазина Г</a:t>
            </a:r>
            <a:r>
              <a:rPr lang="ru-RU" dirty="0"/>
              <a:t>.Б., </a:t>
            </a:r>
            <a:r>
              <a:rPr lang="ru-RU" dirty="0" err="1"/>
              <a:t>Капаева</a:t>
            </a:r>
            <a:r>
              <a:rPr lang="ru-RU" dirty="0"/>
              <a:t> Г.Т., </a:t>
            </a:r>
            <a:r>
              <a:rPr lang="ru-RU" dirty="0" err="1"/>
              <a:t>Вуйко</a:t>
            </a:r>
            <a:r>
              <a:rPr lang="ru-RU" dirty="0"/>
              <a:t> Я.И.</a:t>
            </a:r>
          </a:p>
        </p:txBody>
      </p:sp>
    </p:spTree>
    <p:extLst>
      <p:ext uri="{BB962C8B-B14F-4D97-AF65-F5344CB8AC3E}">
        <p14:creationId xmlns:p14="http://schemas.microsoft.com/office/powerpoint/2010/main" val="84392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476672"/>
            <a:ext cx="6172200" cy="2448272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</a:rPr>
              <a:t>Сервис отчетности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716016" y="5013176"/>
            <a:ext cx="6172200" cy="1371600"/>
          </a:xfrm>
        </p:spPr>
        <p:txBody>
          <a:bodyPr/>
          <a:lstStyle/>
          <a:p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reports</a:t>
            </a:r>
            <a:r>
              <a:rPr lang="ru-RU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-</a:t>
            </a:r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AGKA.kz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9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Письмо с приглашением на регистрацию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Доброго времени суток!</a:t>
            </a:r>
          </a:p>
          <a:p>
            <a:pPr marL="0" indent="0">
              <a:buNone/>
            </a:pPr>
            <a:r>
              <a:rPr lang="ru-RU" sz="2000" dirty="0"/>
              <a:t>	Для Вас была сгенерирована ссылка для регистрации на информационном сервисе "Отчетность". Для регистрации на сервисе перейдите по ссылке </a:t>
            </a:r>
            <a:r>
              <a:rPr lang="ru-RU" sz="2000" dirty="0">
                <a:hlinkClick r:id="rId2"/>
              </a:rPr>
              <a:t>http://reports</a:t>
            </a:r>
            <a:r>
              <a:rPr lang="en-US" sz="2000" dirty="0">
                <a:hlinkClick r:id="rId2"/>
              </a:rPr>
              <a:t>-</a:t>
            </a:r>
            <a:r>
              <a:rPr lang="ru-RU" sz="2000" dirty="0">
                <a:hlinkClick r:id="rId2"/>
              </a:rPr>
              <a:t>agka.kz/main/</a:t>
            </a:r>
            <a:r>
              <a:rPr lang="ru-RU" sz="2000" dirty="0"/>
              <a:t>. Данная ссылка будет доступна в течение 24 часов с момента отправки письма</a:t>
            </a:r>
          </a:p>
          <a:p>
            <a:pPr marL="0" indent="0">
              <a:buNone/>
            </a:pPr>
            <a:r>
              <a:rPr lang="ru-RU" sz="2000" dirty="0"/>
              <a:t>	Если Вы не запрашивали ссылку для регистрации, просто удалите это письмо.</a:t>
            </a:r>
            <a:endParaRPr lang="en-US" sz="2000" dirty="0"/>
          </a:p>
          <a:p>
            <a:pPr marL="0" indent="0">
              <a:buNone/>
            </a:pPr>
            <a:r>
              <a:rPr lang="ru-RU" sz="2000" b="1" i="1" dirty="0"/>
              <a:t>С уважением, Администратор сайта </a:t>
            </a:r>
            <a:r>
              <a:rPr lang="ru-RU" sz="2000" b="1" i="1" dirty="0">
                <a:hlinkClick r:id="rId3"/>
              </a:rPr>
              <a:t>http://reports</a:t>
            </a:r>
            <a:r>
              <a:rPr lang="en-US" sz="2000" b="1" i="1" dirty="0">
                <a:hlinkClick r:id="rId3"/>
              </a:rPr>
              <a:t>-</a:t>
            </a:r>
            <a:r>
              <a:rPr lang="ru-RU" sz="2000" b="1" i="1" dirty="0">
                <a:hlinkClick r:id="rId3"/>
              </a:rPr>
              <a:t>agka.kz/</a:t>
            </a:r>
            <a:endParaRPr lang="ru-RU" sz="20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3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Регистрация и вход</a:t>
            </a:r>
            <a:endParaRPr lang="en-US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84784"/>
            <a:ext cx="4482418" cy="4392488"/>
          </a:xfrm>
          <a:ln w="12700">
            <a:solidFill>
              <a:schemeClr val="accent1"/>
            </a:solidFill>
          </a:ln>
        </p:spPr>
      </p:pic>
      <p:pic>
        <p:nvPicPr>
          <p:cNvPr id="8" name="Объект 7"/>
          <p:cNvPicPr>
            <a:picLocks noGrp="1" noChangeAspect="1"/>
          </p:cNvPicPr>
          <p:nvPr>
            <p:ph sz="quarter" idx="2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348880"/>
            <a:ext cx="2847975" cy="268605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2950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217443"/>
          </a:xfrm>
        </p:spPr>
        <p:txBody>
          <a:bodyPr/>
          <a:lstStyle/>
          <a:p>
            <a:r>
              <a:rPr lang="ru-RU" b="1" dirty="0"/>
              <a:t>ФИО</a:t>
            </a:r>
            <a:r>
              <a:rPr lang="ru-RU" dirty="0"/>
              <a:t> Пишется с заглавной, полностью;</a:t>
            </a:r>
          </a:p>
          <a:p>
            <a:r>
              <a:rPr lang="en-US" b="1" dirty="0"/>
              <a:t>E-mail</a:t>
            </a:r>
            <a:r>
              <a:rPr lang="en-US" dirty="0"/>
              <a:t> </a:t>
            </a:r>
            <a:r>
              <a:rPr lang="ru-RU" dirty="0"/>
              <a:t>персональный;</a:t>
            </a:r>
          </a:p>
          <a:p>
            <a:r>
              <a:rPr lang="ru-RU" b="1" dirty="0"/>
              <a:t>Логин (имя пользователя) </a:t>
            </a:r>
            <a:r>
              <a:rPr lang="ru-RU" dirty="0"/>
              <a:t>и </a:t>
            </a:r>
            <a:r>
              <a:rPr lang="ru-RU" b="1" dirty="0"/>
              <a:t>пароль</a:t>
            </a:r>
            <a:r>
              <a:rPr lang="ru-RU" dirty="0"/>
              <a:t>– уникальный набор символов, необходимо запомнить для входа в личный кабинет;</a:t>
            </a:r>
          </a:p>
          <a:p>
            <a:r>
              <a:rPr lang="ru-RU" b="1" dirty="0"/>
              <a:t>Отдел</a:t>
            </a:r>
            <a:r>
              <a:rPr lang="ru-RU" dirty="0"/>
              <a:t> – ЮК в которой состоит адвокат;</a:t>
            </a:r>
          </a:p>
          <a:p>
            <a:pPr lvl="1"/>
            <a:r>
              <a:rPr lang="ru-RU" dirty="0"/>
              <a:t>ЮК 1 и ЮК 1 Адвокатские конторы - </a:t>
            </a:r>
            <a:r>
              <a:rPr lang="ru-RU" b="1" dirty="0"/>
              <a:t>разные отделы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80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75656" y="1772816"/>
            <a:ext cx="6174935" cy="331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62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Перевод адвоката между отделами и выход из состава коллегии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При переходе между отделами все отчеты, сданные на момент перехода адвоката из одной ЮК в другую, остаются в отделе из которого переводится адвокат.</a:t>
            </a:r>
          </a:p>
          <a:p>
            <a:r>
              <a:rPr lang="ru-RU" dirty="0"/>
              <a:t>При выходе из состава коллегии, отчеты адвоката идут в архив</a:t>
            </a:r>
            <a:r>
              <a:rPr lang="en-US" dirty="0"/>
              <a:t>;</a:t>
            </a:r>
            <a:endParaRPr lang="ru-RU" dirty="0"/>
          </a:p>
          <a:p>
            <a:pPr lvl="1"/>
            <a:r>
              <a:rPr lang="ru-RU" dirty="0"/>
              <a:t>При восстановлении Адвоката в коллегии его данные восстанавливаются.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228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Типы пользователей</a:t>
            </a:r>
            <a:endParaRPr lang="en-US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95805629"/>
              </p:ext>
            </p:extLst>
          </p:nvPr>
        </p:nvGraphicFramePr>
        <p:xfrm>
          <a:off x="-180528" y="1844824"/>
          <a:ext cx="9073008" cy="5174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4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Адвокат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/>
              <a:t>Заполнение отчетов:</a:t>
            </a:r>
          </a:p>
          <a:p>
            <a:pPr lvl="1" fontAlgn="base"/>
            <a:r>
              <a:rPr lang="ru-RU" dirty="0"/>
              <a:t>Отчет ГГЮП</a:t>
            </a:r>
            <a:r>
              <a:rPr lang="en-US" dirty="0"/>
              <a:t>;</a:t>
            </a:r>
            <a:endParaRPr lang="ru-RU" dirty="0"/>
          </a:p>
          <a:p>
            <a:pPr lvl="1" fontAlgn="base"/>
            <a:r>
              <a:rPr lang="ru-RU" dirty="0" err="1"/>
              <a:t>Стат</a:t>
            </a:r>
            <a:r>
              <a:rPr lang="ru-RU" dirty="0"/>
              <a:t> отчет;</a:t>
            </a:r>
          </a:p>
          <a:p>
            <a:pPr fontAlgn="base"/>
            <a:r>
              <a:rPr lang="ru-RU" dirty="0"/>
              <a:t>Составление своих сводных отчетов.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29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Заведующий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/>
              <a:t>Заполнение отчетов:</a:t>
            </a:r>
          </a:p>
          <a:p>
            <a:pPr lvl="1" fontAlgn="base"/>
            <a:r>
              <a:rPr lang="ru-RU" dirty="0"/>
              <a:t>Отчет ГГЮП</a:t>
            </a:r>
            <a:r>
              <a:rPr lang="en-US" dirty="0"/>
              <a:t>;</a:t>
            </a:r>
            <a:endParaRPr lang="ru-RU" dirty="0"/>
          </a:p>
          <a:p>
            <a:pPr lvl="1" fontAlgn="base"/>
            <a:r>
              <a:rPr lang="ru-RU" dirty="0" err="1"/>
              <a:t>Стат</a:t>
            </a:r>
            <a:r>
              <a:rPr lang="ru-RU" dirty="0"/>
              <a:t> отчет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Составление сводных отчетов своей ЮК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Приглашение на регистрацию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Открытие периода (месяца) для своей ЮК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Просмотр списка адвокатов сдавших отчеты</a:t>
            </a:r>
            <a:r>
              <a:rPr lang="en-US" dirty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3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Сводящий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/>
              <a:t>Заполнение отчетов:</a:t>
            </a:r>
          </a:p>
          <a:p>
            <a:pPr lvl="1" fontAlgn="base"/>
            <a:r>
              <a:rPr lang="ru-RU" dirty="0"/>
              <a:t>Отчет ГГЮП</a:t>
            </a:r>
            <a:r>
              <a:rPr lang="en-US" dirty="0"/>
              <a:t>;</a:t>
            </a:r>
            <a:endParaRPr lang="ru-RU" dirty="0"/>
          </a:p>
          <a:p>
            <a:pPr lvl="1" fontAlgn="base"/>
            <a:r>
              <a:rPr lang="ru-RU" dirty="0" err="1"/>
              <a:t>Стат</a:t>
            </a:r>
            <a:r>
              <a:rPr lang="ru-RU" dirty="0"/>
              <a:t> отчет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Составление сводных отчетов всех ЮК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Приглашение на регистрацию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Открытие периода (месяца) для всех ЮК</a:t>
            </a:r>
            <a:r>
              <a:rPr lang="en-US" dirty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0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008112"/>
          </a:xfrm>
        </p:spPr>
        <p:txBody>
          <a:bodyPr>
            <a:noAutofit/>
          </a:bodyPr>
          <a:lstStyle/>
          <a:p>
            <a:r>
              <a:rPr lang="ru-RU" sz="3200" dirty="0"/>
              <a:t>Закон об адвокатской деятельности </a:t>
            </a:r>
            <a:br>
              <a:rPr lang="ru-RU" sz="3200" dirty="0"/>
            </a:br>
            <a:r>
              <a:rPr lang="ru-RU" sz="2000" dirty="0"/>
              <a:t>от 5 декабря 1997 года № 195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281339"/>
          </a:xfrm>
        </p:spPr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2500" dirty="0"/>
              <a:t>Статья 24. </a:t>
            </a:r>
            <a:r>
              <a:rPr lang="ru-RU" sz="2500" b="1" dirty="0"/>
              <a:t>Президиум коллегии адвокатов</a:t>
            </a:r>
            <a:endParaRPr lang="en-US" sz="2500" b="1" dirty="0"/>
          </a:p>
          <a:p>
            <a:pPr marL="36576" indent="0" algn="just">
              <a:buNone/>
            </a:pPr>
            <a:r>
              <a:rPr lang="ru-RU" sz="2500" dirty="0"/>
              <a:t>        1. Президиум коллегии адвокатов избирается тайным голосованием сроком на четыре года. </a:t>
            </a:r>
            <a:endParaRPr lang="en-US" sz="2500" dirty="0"/>
          </a:p>
          <a:p>
            <a:pPr marL="36576" indent="0" algn="just">
              <a:buNone/>
            </a:pPr>
            <a:r>
              <a:rPr lang="ru-RU" sz="2500" dirty="0"/>
              <a:t>        2. Президиум коллегии адвокатов: </a:t>
            </a:r>
            <a:endParaRPr lang="en-US" sz="2500" dirty="0"/>
          </a:p>
          <a:p>
            <a:pPr marL="36576" indent="0" algn="just">
              <a:buNone/>
            </a:pPr>
            <a:r>
              <a:rPr lang="ru-RU" sz="2500" dirty="0"/>
              <a:t>	4-2) представляет </a:t>
            </a:r>
            <a:r>
              <a:rPr lang="ru-RU" sz="2500" b="1" dirty="0"/>
              <a:t>ежеквартально</a:t>
            </a:r>
            <a:r>
              <a:rPr lang="ru-RU" sz="2500" dirty="0"/>
              <a:t> обобщенные отчеты адвокатов об их деятельности в Республиканскую коллегию адвокатов;</a:t>
            </a:r>
            <a:endParaRPr lang="en-US" sz="2500" dirty="0"/>
          </a:p>
          <a:p>
            <a:pPr marL="36576" indent="0" algn="just">
              <a:buNone/>
            </a:pPr>
            <a:r>
              <a:rPr lang="ru-RU" dirty="0"/>
              <a:t>	</a:t>
            </a:r>
            <a:r>
              <a:rPr lang="ru-RU" sz="2600" dirty="0"/>
              <a:t>14) организует ведение бухгалтерского учета, финансовой отчетности, делопроизводства и формирование первичных статистических данных;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867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Администратор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Заполнение отчетов:</a:t>
            </a:r>
          </a:p>
          <a:p>
            <a:pPr lvl="1" fontAlgn="base"/>
            <a:r>
              <a:rPr lang="ru-RU" dirty="0"/>
              <a:t>Отчет ГГЮП</a:t>
            </a:r>
            <a:r>
              <a:rPr lang="en-US" dirty="0"/>
              <a:t>;</a:t>
            </a:r>
            <a:endParaRPr lang="ru-RU" dirty="0"/>
          </a:p>
          <a:p>
            <a:pPr lvl="1" fontAlgn="base"/>
            <a:r>
              <a:rPr lang="ru-RU" dirty="0" err="1"/>
              <a:t>Стат</a:t>
            </a:r>
            <a:r>
              <a:rPr lang="ru-RU" dirty="0"/>
              <a:t> отчет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Составление сводных отчетов всех ЮК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Приглашение на регистрацию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Открытие периода (месяца) для всех ЮК</a:t>
            </a:r>
            <a:r>
              <a:rPr lang="en-US" dirty="0"/>
              <a:t>;</a:t>
            </a:r>
            <a:endParaRPr lang="ru-RU" dirty="0"/>
          </a:p>
          <a:p>
            <a:pPr fontAlgn="base"/>
            <a:r>
              <a:rPr lang="ru-RU" dirty="0"/>
              <a:t>Редактирование контактных данных адвокатов и ЮК</a:t>
            </a:r>
            <a:r>
              <a:rPr lang="en-US" dirty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63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88776" y="0"/>
            <a:ext cx="7467600" cy="1143000"/>
          </a:xfrm>
        </p:spPr>
        <p:txBody>
          <a:bodyPr/>
          <a:lstStyle/>
          <a:p>
            <a:pPr algn="ctr"/>
            <a:r>
              <a:rPr lang="kk-KZ" b="1" dirty="0"/>
              <a:t>Отчеты</a:t>
            </a:r>
            <a:endParaRPr lang="en-US" b="1" dirty="0"/>
          </a:p>
        </p:txBody>
      </p:sp>
      <p:pic>
        <p:nvPicPr>
          <p:cNvPr id="20" name="Объект 19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8352928" cy="3285867"/>
          </a:xfrm>
          <a:ln>
            <a:solidFill>
              <a:schemeClr val="accent1"/>
            </a:solidFill>
          </a:ln>
        </p:spPr>
      </p:pic>
      <p:pic>
        <p:nvPicPr>
          <p:cNvPr id="14" name="Объект 13"/>
          <p:cNvPicPr>
            <a:picLocks noGrp="1" noChangeAspect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653136"/>
            <a:ext cx="2877319" cy="1762125"/>
          </a:xfrm>
          <a:ln>
            <a:solidFill>
              <a:schemeClr val="accent1"/>
            </a:solidFill>
          </a:ln>
        </p:spPr>
      </p:pic>
      <p:sp>
        <p:nvSpPr>
          <p:cNvPr id="21" name="Стрелка вправо 20"/>
          <p:cNvSpPr/>
          <p:nvPr/>
        </p:nvSpPr>
        <p:spPr>
          <a:xfrm>
            <a:off x="6904631" y="2250584"/>
            <a:ext cx="720080" cy="360040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92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kk-KZ" b="1" dirty="0"/>
              <a:t>Сводные отчеты</a:t>
            </a:r>
            <a:endParaRPr lang="en-US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484784"/>
            <a:ext cx="8424936" cy="1584176"/>
          </a:xfrm>
          <a:ln>
            <a:solidFill>
              <a:schemeClr val="accent1"/>
            </a:solidFill>
          </a:ln>
        </p:spPr>
      </p:pic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212976"/>
            <a:ext cx="5544616" cy="3555516"/>
          </a:xfrm>
          <a:ln>
            <a:solidFill>
              <a:schemeClr val="accent1"/>
            </a:solidFill>
          </a:ln>
        </p:spPr>
      </p:pic>
      <p:sp>
        <p:nvSpPr>
          <p:cNvPr id="6" name="Стрелка вниз 5"/>
          <p:cNvSpPr/>
          <p:nvPr/>
        </p:nvSpPr>
        <p:spPr>
          <a:xfrm>
            <a:off x="7614492" y="1556792"/>
            <a:ext cx="288032" cy="576064"/>
          </a:xfrm>
          <a:prstGeom prst="downArrow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0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467600" cy="1143000"/>
          </a:xfrm>
        </p:spPr>
        <p:txBody>
          <a:bodyPr/>
          <a:lstStyle/>
          <a:p>
            <a:pPr algn="ctr"/>
            <a:r>
              <a:rPr lang="ru-RU" b="1" dirty="0"/>
              <a:t>Периоды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68760"/>
            <a:ext cx="3528392" cy="2183163"/>
          </a:xfrm>
          <a:ln>
            <a:solidFill>
              <a:schemeClr val="accent1"/>
            </a:solidFill>
          </a:ln>
        </p:spPr>
      </p:pic>
      <p:pic>
        <p:nvPicPr>
          <p:cNvPr id="2" name="Объект 1"/>
          <p:cNvPicPr>
            <a:picLocks noGrp="1" noChangeAspect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645024"/>
            <a:ext cx="6838253" cy="255860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9031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/>
          <a:lstStyle/>
          <a:p>
            <a:pPr algn="ctr"/>
            <a:r>
              <a:rPr lang="ru-RU" b="1" dirty="0"/>
              <a:t>Перечень подавших отчеты</a:t>
            </a:r>
            <a:endParaRPr lang="en-US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7467600" cy="447532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1540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Список зарегистрированных </a:t>
            </a:r>
            <a:br>
              <a:rPr lang="ru-RU" dirty="0"/>
            </a:br>
            <a:r>
              <a:rPr lang="ru-RU" dirty="0"/>
              <a:t>на 14 марта 2015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ЮК №1</a:t>
            </a:r>
            <a:r>
              <a:rPr lang="en-US" dirty="0"/>
              <a:t>: 4</a:t>
            </a:r>
          </a:p>
          <a:p>
            <a:r>
              <a:rPr lang="ru-RU" dirty="0"/>
              <a:t>ЮК №2: 4</a:t>
            </a:r>
          </a:p>
          <a:p>
            <a:r>
              <a:rPr lang="ru-RU" dirty="0"/>
              <a:t>ЮК №3: 3</a:t>
            </a:r>
          </a:p>
          <a:p>
            <a:r>
              <a:rPr lang="ru-RU" dirty="0"/>
              <a:t>ЮК №4: 1</a:t>
            </a:r>
          </a:p>
          <a:p>
            <a:r>
              <a:rPr lang="ru-RU" dirty="0"/>
              <a:t>ЮК №5: 1</a:t>
            </a:r>
          </a:p>
          <a:p>
            <a:r>
              <a:rPr lang="ru-RU" dirty="0"/>
              <a:t>ЮК №6: 1</a:t>
            </a:r>
          </a:p>
          <a:p>
            <a:r>
              <a:rPr lang="ru-RU" dirty="0"/>
              <a:t>ЮК №7: 0</a:t>
            </a:r>
          </a:p>
          <a:p>
            <a:r>
              <a:rPr lang="ru-RU" dirty="0"/>
              <a:t>ЮК №8: 0</a:t>
            </a:r>
          </a:p>
          <a:p>
            <a:r>
              <a:rPr lang="ru-RU" dirty="0"/>
              <a:t>ЮК №9: 0</a:t>
            </a:r>
          </a:p>
          <a:p>
            <a:r>
              <a:rPr lang="ru-RU"/>
              <a:t>ЮК №10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807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843808" y="5949280"/>
            <a:ext cx="6172200" cy="1371600"/>
          </a:xfrm>
        </p:spPr>
        <p:txBody>
          <a:bodyPr/>
          <a:lstStyle/>
          <a:p>
            <a:pPr algn="r"/>
            <a:r>
              <a:rPr lang="ru-RU" dirty="0"/>
              <a:t>Февраль 201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6852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281339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ru-RU" sz="2800" dirty="0"/>
              <a:t>Статья 25. </a:t>
            </a:r>
            <a:r>
              <a:rPr lang="ru-RU" sz="2800" b="1" dirty="0"/>
              <a:t>Председатель президиума </a:t>
            </a:r>
            <a:r>
              <a:rPr lang="ru-RU" sz="2800" dirty="0"/>
              <a:t>коллегии адвокатов:</a:t>
            </a:r>
          </a:p>
          <a:p>
            <a:pPr marL="0" indent="0" algn="just">
              <a:buNone/>
            </a:pPr>
            <a:r>
              <a:rPr lang="ru-RU" sz="2800" dirty="0"/>
              <a:t>	5) обеспечивает представление в Республиканскую коллегию адвокатов отчета о деятельности коллегий адвокатов, включая статистические сведения об оказанной адвокатами юридической помощи;</a:t>
            </a:r>
            <a:endParaRPr lang="en-US" sz="2800" dirty="0"/>
          </a:p>
          <a:p>
            <a:pPr marL="0" indent="0" algn="just">
              <a:buNone/>
            </a:pPr>
            <a:r>
              <a:rPr lang="ru-RU" sz="2800" dirty="0"/>
              <a:t>	6) обеспечивает своевременное представление в территориальный орган юстиции сводного отчета об оказанной адвокатами бесплатной юридической помощи и о возмещении расходов, связанных с защитой и представительством, за счет бюджетных средств;</a:t>
            </a:r>
            <a:endParaRPr lang="en-US" sz="2800" dirty="0"/>
          </a:p>
          <a:p>
            <a:pPr marL="36576" indent="0">
              <a:buNone/>
            </a:pPr>
            <a:endParaRPr lang="en-US" sz="2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04664"/>
            <a:ext cx="8208912" cy="10081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/>
              <a:t>Закон об адвокатской деятельности </a:t>
            </a:r>
            <a:br>
              <a:rPr lang="ru-RU" sz="3200" dirty="0"/>
            </a:br>
            <a:r>
              <a:rPr lang="ru-RU" sz="2000" dirty="0"/>
              <a:t>от 5 декабря 1997 года № 195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266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281339"/>
          </a:xfrm>
        </p:spPr>
        <p:txBody>
          <a:bodyPr>
            <a:normAutofit fontScale="77500" lnSpcReduction="20000"/>
          </a:bodyPr>
          <a:lstStyle/>
          <a:p>
            <a:pPr marL="36576" indent="0" algn="just">
              <a:buNone/>
            </a:pPr>
            <a:r>
              <a:rPr lang="ru-RU" sz="2800" b="1" dirty="0"/>
              <a:t>Статья 29</a:t>
            </a:r>
            <a:r>
              <a:rPr lang="ru-RU" sz="2800" dirty="0"/>
              <a:t>. Обязанности </a:t>
            </a:r>
            <a:r>
              <a:rPr lang="ru-RU" sz="2800" b="1" dirty="0"/>
              <a:t>члена коллегии </a:t>
            </a:r>
            <a:r>
              <a:rPr lang="ru-RU" sz="2800" dirty="0"/>
              <a:t>адвокатов</a:t>
            </a:r>
            <a:endParaRPr lang="en-US" sz="2800" dirty="0"/>
          </a:p>
          <a:p>
            <a:pPr marL="36576" indent="0" algn="just">
              <a:buNone/>
            </a:pPr>
            <a:r>
              <a:rPr lang="ru-RU" sz="2800" dirty="0"/>
              <a:t>	4) представлять в президиум коллегии адвокатов статистический отчет о своей работе;</a:t>
            </a:r>
          </a:p>
          <a:p>
            <a:pPr marL="36576" indent="0" algn="just">
              <a:buNone/>
            </a:pPr>
            <a:endParaRPr lang="ru-RU" sz="2800" dirty="0"/>
          </a:p>
          <a:p>
            <a:pPr marL="36576" indent="0" algn="just">
              <a:buNone/>
            </a:pPr>
            <a:r>
              <a:rPr lang="ru-RU" sz="2800" b="1" dirty="0"/>
              <a:t>Статья 33-5</a:t>
            </a:r>
            <a:r>
              <a:rPr lang="ru-RU" sz="2800" dirty="0"/>
              <a:t>. Президиум Республиканской коллегии адвокатов:</a:t>
            </a:r>
          </a:p>
          <a:p>
            <a:pPr marL="36576" indent="0" algn="just">
              <a:buNone/>
            </a:pPr>
            <a:r>
              <a:rPr lang="ru-RU" sz="2800" dirty="0"/>
              <a:t>	7) представляет в Министерство юстиции Республики Казахстан статистические сведения об оказанной адвокатами юридической помощи по форме, утверждаемой Министерством юстиции Республики Казахстан;</a:t>
            </a:r>
            <a:endParaRPr lang="en-US" sz="2800" dirty="0"/>
          </a:p>
          <a:p>
            <a:pPr marL="36576" indent="0" algn="just">
              <a:buNone/>
            </a:pPr>
            <a:r>
              <a:rPr lang="ru-RU" sz="2800" dirty="0"/>
              <a:t>	12) обобщает ежеквартально отчеты коллегий адвокатов об их деятельности;</a:t>
            </a:r>
            <a:endParaRPr lang="en-US" sz="2800" dirty="0"/>
          </a:p>
          <a:p>
            <a:pPr marL="36576" indent="0">
              <a:buNone/>
            </a:pPr>
            <a:endParaRPr lang="en-US" sz="2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7544" y="2924944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ru-RU" sz="3200" dirty="0"/>
              <a:t>Закон об адвокатской деятельности </a:t>
            </a:r>
            <a:br>
              <a:rPr lang="ru-RU" sz="3200" dirty="0"/>
            </a:br>
            <a:r>
              <a:rPr lang="ru-RU" sz="2000" dirty="0"/>
              <a:t>от 5 декабря 1997 года № 195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851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787208" cy="612068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100" dirty="0"/>
              <a:t>Во исполнение п.4) ст.29, п.4-2) ст.24 Закона РК «Об адвокатской деятельности», решением президиума Республиканской коллегии адвокатов от 30 мая 2014 года утверждены формы статического отчета об адвокатской деятельности.</a:t>
            </a:r>
            <a:endParaRPr lang="en-US" sz="2100" dirty="0"/>
          </a:p>
          <a:p>
            <a:pPr marL="0" indent="0" algn="just">
              <a:buNone/>
            </a:pPr>
            <a:r>
              <a:rPr lang="ru-RU" sz="2100" dirty="0"/>
              <a:t>	</a:t>
            </a:r>
            <a:r>
              <a:rPr lang="ru-RU" sz="2100" b="1" i="1" dirty="0"/>
              <a:t>Президиум </a:t>
            </a:r>
            <a:r>
              <a:rPr lang="ru-RU" sz="2100" b="1" i="1" dirty="0" err="1"/>
              <a:t>Алматинской</a:t>
            </a:r>
            <a:r>
              <a:rPr lang="ru-RU" sz="2100" b="1" i="1" dirty="0"/>
              <a:t> городской коллегии адвокатов 05 июня 2014 года постановил:</a:t>
            </a:r>
            <a:endParaRPr lang="en-US" sz="2100" b="1" i="1" dirty="0"/>
          </a:p>
          <a:p>
            <a:pPr algn="just"/>
            <a:r>
              <a:rPr lang="ru-RU" sz="2800" dirty="0"/>
              <a:t>Вести новую форму статистической </a:t>
            </a:r>
            <a:r>
              <a:rPr lang="ru-RU" sz="2800" b="1" dirty="0"/>
              <a:t>отчётности адвокатов</a:t>
            </a:r>
            <a:r>
              <a:rPr lang="ru-RU" sz="2800" dirty="0"/>
              <a:t> и </a:t>
            </a:r>
            <a:r>
              <a:rPr lang="ru-RU" sz="2800" b="1" dirty="0"/>
              <a:t>коллегии адвокатов </a:t>
            </a:r>
            <a:r>
              <a:rPr lang="ru-RU" sz="2800" dirty="0"/>
              <a:t>с 1 июля 2014 года.</a:t>
            </a:r>
            <a:endParaRPr lang="en-US" sz="2800" dirty="0"/>
          </a:p>
          <a:p>
            <a:pPr algn="just"/>
            <a:r>
              <a:rPr lang="ru-RU" sz="2800" dirty="0"/>
              <a:t>Обязать адвокатов ежеквартально представлять статистические отчёты о проделанной работе в президиум АГКА через заведующих юридическими консультациями </a:t>
            </a:r>
            <a:r>
              <a:rPr lang="ru-RU" sz="2800" b="1" dirty="0"/>
              <a:t>до 5 числа месяца, следующего за  отчётным периодом</a:t>
            </a:r>
            <a:r>
              <a:rPr lang="ru-RU" sz="2800" dirty="0"/>
              <a:t>.</a:t>
            </a:r>
            <a:endParaRPr lang="en-US" sz="2800" dirty="0"/>
          </a:p>
          <a:p>
            <a:pPr algn="just"/>
            <a:r>
              <a:rPr lang="ru-RU" sz="2800" dirty="0"/>
              <a:t>Обязать заведующих юридическими консультациями представлять в президиум сводные статистические отчёты о работе адвокатов, осуществляющих деятельность в юридических консультациях и закрепленных за ними в организационных целях адвокатов </a:t>
            </a:r>
            <a:r>
              <a:rPr lang="ru-RU" sz="2800" b="1" dirty="0"/>
              <a:t>до 10 числа месяца, следующего за  отчётным периодом</a:t>
            </a:r>
            <a:r>
              <a:rPr lang="ru-RU" sz="2800" dirty="0"/>
              <a:t>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4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Закон о гарантированной государством юридической помощи </a:t>
            </a:r>
            <a:r>
              <a:rPr lang="ru-RU" b="1" dirty="0"/>
              <a:t>(ГГЮП)</a:t>
            </a:r>
            <a:r>
              <a:rPr lang="ru-RU" dirty="0"/>
              <a:t> </a:t>
            </a:r>
            <a:br>
              <a:rPr lang="ru-RU" dirty="0"/>
            </a:br>
            <a:r>
              <a:rPr lang="ru-RU" sz="2200" dirty="0"/>
              <a:t>от 3 июля 2013 года № 122-V</a:t>
            </a:r>
            <a:endParaRPr lang="en-US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19256" cy="496855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dirty="0"/>
              <a:t>    </a:t>
            </a:r>
            <a:r>
              <a:rPr lang="ru-RU" sz="3300" dirty="0"/>
              <a:t> </a:t>
            </a:r>
            <a:r>
              <a:rPr lang="ru-RU" sz="3600" dirty="0"/>
              <a:t> </a:t>
            </a:r>
            <a:r>
              <a:rPr lang="ru-RU" sz="7400" b="1" dirty="0"/>
              <a:t>Статья 13. Порядок оказания гарантированной государством</a:t>
            </a:r>
            <a:r>
              <a:rPr lang="ru-RU" sz="7400" dirty="0"/>
              <a:t> </a:t>
            </a:r>
            <a:r>
              <a:rPr lang="ru-RU" sz="7400" b="1" dirty="0"/>
              <a:t>юридической помощи адвокатами </a:t>
            </a:r>
            <a:endParaRPr lang="en-US" sz="7400" dirty="0"/>
          </a:p>
          <a:p>
            <a:pPr marL="0" indent="0" algn="just">
              <a:buNone/>
            </a:pPr>
            <a:r>
              <a:rPr lang="ru-RU" sz="7400" dirty="0"/>
              <a:t>	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7400" dirty="0"/>
              <a:t>	1. Адвокаты как субъекты оказания гарантированной государством юридической помощи оказывают физическим лицам бесплатную гарантированную государством юридическую помощь в случаях и порядке, предусмотренных настоящим Законом, Законом Республики Казахстан «Об адвокатской деятельности» и иными нормативными правовыми актами Республики Казахстан.</a:t>
            </a:r>
          </a:p>
          <a:p>
            <a:pPr marL="0" indent="0" algn="just">
              <a:buNone/>
            </a:pPr>
            <a:r>
              <a:rPr lang="ru-RU" sz="7400" dirty="0"/>
              <a:t>	</a:t>
            </a:r>
            <a:endParaRPr lang="ru-RU" sz="2900" dirty="0"/>
          </a:p>
          <a:p>
            <a:pPr marL="0" indent="0" algn="just">
              <a:buNone/>
            </a:pPr>
            <a:r>
              <a:rPr lang="ru-RU" sz="2900" dirty="0"/>
              <a:t>	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90362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Закон о гарантированной государством юридической помощи </a:t>
            </a:r>
            <a:r>
              <a:rPr lang="ru-RU" b="1" dirty="0"/>
              <a:t>(ГГЮП)</a:t>
            </a:r>
            <a:r>
              <a:rPr lang="ru-RU" dirty="0"/>
              <a:t> </a:t>
            </a:r>
            <a:br>
              <a:rPr lang="ru-RU" dirty="0"/>
            </a:br>
            <a:r>
              <a:rPr lang="ru-RU" sz="2200" dirty="0"/>
              <a:t>от 3 июля 2013 года № 122-V</a:t>
            </a:r>
            <a:endParaRPr lang="en-US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19256" cy="496855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dirty="0"/>
              <a:t>    </a:t>
            </a:r>
            <a:r>
              <a:rPr lang="ru-RU" sz="3300" dirty="0"/>
              <a:t> </a:t>
            </a:r>
            <a:r>
              <a:rPr lang="ru-RU" sz="3600" dirty="0"/>
              <a:t> </a:t>
            </a:r>
            <a:r>
              <a:rPr lang="ru-RU" sz="7400" b="1" dirty="0"/>
              <a:t>Статья 13. Порядок оказания гарантированной государством</a:t>
            </a:r>
            <a:r>
              <a:rPr lang="ru-RU" sz="7400" dirty="0"/>
              <a:t> </a:t>
            </a:r>
            <a:r>
              <a:rPr lang="ru-RU" sz="7400" b="1" dirty="0"/>
              <a:t>юридической помощи адвокатами </a:t>
            </a:r>
            <a:endParaRPr lang="en-US" sz="7400" dirty="0"/>
          </a:p>
          <a:p>
            <a:pPr marL="0" indent="0" algn="just">
              <a:buNone/>
            </a:pPr>
            <a:r>
              <a:rPr lang="ru-RU" sz="7400" dirty="0"/>
              <a:t>	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7400" dirty="0"/>
              <a:t>	5. Адвокаты </a:t>
            </a:r>
            <a:r>
              <a:rPr lang="ru-RU" sz="7400" b="1" dirty="0"/>
              <a:t>ежемесячно не позднее 5 числа </a:t>
            </a:r>
            <a:r>
              <a:rPr lang="ru-RU" sz="7400" dirty="0"/>
              <a:t>месяца, следующего за отчетным, представляют в коллегию адвокатов отчет об оказанной ими гарантированной государством юридической помощи. Форма отчета утверждается уполномоченным органом с учетом рекомендаций Республиканской коллегии адвокатов.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2900" dirty="0"/>
              <a:t>	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60554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Закон о гарантированной государством юридической помощи </a:t>
            </a:r>
            <a:r>
              <a:rPr lang="ru-RU" b="1" dirty="0"/>
              <a:t>(ГГЮП)</a:t>
            </a:r>
            <a:r>
              <a:rPr lang="ru-RU" dirty="0"/>
              <a:t> </a:t>
            </a:r>
            <a:br>
              <a:rPr lang="ru-RU" dirty="0"/>
            </a:br>
            <a:r>
              <a:rPr lang="ru-RU" sz="2200" dirty="0"/>
              <a:t>от 3 июля 2013 года № 122-V</a:t>
            </a:r>
            <a:endParaRPr lang="en-US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003232" cy="417646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    </a:t>
            </a:r>
            <a:r>
              <a:rPr lang="ru-RU" sz="3300" dirty="0"/>
              <a:t> </a:t>
            </a:r>
            <a:r>
              <a:rPr lang="ru-RU" sz="2900" dirty="0"/>
              <a:t> </a:t>
            </a:r>
            <a:r>
              <a:rPr lang="ru-RU" sz="3300" b="1" dirty="0"/>
              <a:t>Статья 13. Порядок оказания гарантированной государством</a:t>
            </a:r>
            <a:r>
              <a:rPr lang="ru-RU" sz="3300" dirty="0"/>
              <a:t> </a:t>
            </a:r>
            <a:r>
              <a:rPr lang="ru-RU" sz="3300" b="1" dirty="0"/>
              <a:t>юридической помощи адвокатами </a:t>
            </a:r>
            <a:endParaRPr lang="en-US" sz="3300" dirty="0"/>
          </a:p>
          <a:p>
            <a:pPr marL="0" indent="0" algn="just">
              <a:buNone/>
            </a:pPr>
            <a:r>
              <a:rPr lang="ru-RU" sz="2900" dirty="0"/>
              <a:t>	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dirty="0"/>
              <a:t>	</a:t>
            </a:r>
            <a:r>
              <a:rPr lang="ru-RU" sz="3600" dirty="0"/>
              <a:t>6. Коллегия адвокатов области, города республиканского значения, столицы </a:t>
            </a:r>
            <a:r>
              <a:rPr lang="ru-RU" sz="3600" b="1" dirty="0"/>
              <a:t>ежегодно не позднее 20 июля и 20 января</a:t>
            </a:r>
            <a:r>
              <a:rPr lang="ru-RU" sz="3600" dirty="0"/>
              <a:t> представляет в территориальный орган юстиции сводный отчет об оказанной адвокатами гарантированной государством юридической помощи по форме, утверждаемой уполномоченным органом с учетом рекомендаций Республиканской коллегии адвокатов.</a:t>
            </a:r>
            <a:br>
              <a:rPr lang="ru-RU" sz="3600" dirty="0"/>
            </a:br>
            <a:r>
              <a:rPr lang="ru-RU" sz="3600" dirty="0"/>
              <a:t>      Сводный отчет коллегии адвокатов области содержит информацию об обеспечении гарантированной государством юридической помощью сельских населенных пунктов.</a:t>
            </a:r>
            <a:br>
              <a:rPr lang="ru-RU" sz="2900" dirty="0"/>
            </a:b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654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ru-RU" dirty="0"/>
              <a:t>Об утверждении форм отчетов об оказании ГГЮП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635896" y="1412776"/>
            <a:ext cx="4936976" cy="14401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Приказ </a:t>
            </a:r>
            <a:r>
              <a:rPr lang="ru-RU" dirty="0" err="1"/>
              <a:t>и.о</a:t>
            </a:r>
            <a:r>
              <a:rPr lang="ru-RU" dirty="0"/>
              <a:t>. Министра юстиции Республики Казахстан от 21 августа 2013 года № 279. Зарегистрирован в Министерстве юстиции Республики Казахстан 22 августа 2013 года № 8635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708920"/>
            <a:ext cx="8496944" cy="4032448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4300" dirty="0"/>
              <a:t>Утвердить:</a:t>
            </a:r>
            <a:br>
              <a:rPr lang="ru-RU" sz="4300" dirty="0"/>
            </a:br>
            <a:r>
              <a:rPr lang="ru-RU" sz="4300" dirty="0"/>
              <a:t>      1) форму отчета адвоката об оказанной им гарантированной государством юридической помощи согласно приложению 1 к настоящему приказу;</a:t>
            </a:r>
            <a:br>
              <a:rPr lang="ru-RU" sz="4300" dirty="0"/>
            </a:br>
            <a:r>
              <a:rPr lang="ru-RU" sz="4300" dirty="0"/>
              <a:t>      2) форму сводного отчета коллегий адвокатов об оказанной адвокатами гарантированной государством юридической помощи согласно приложению 2 к настоящему приказу.</a:t>
            </a:r>
          </a:p>
          <a:p>
            <a:pPr marL="0" indent="0">
              <a:buNone/>
            </a:pPr>
            <a:endParaRPr lang="ru-RU" sz="4300" dirty="0"/>
          </a:p>
          <a:p>
            <a:r>
              <a:rPr lang="ru-RU" sz="4500" dirty="0"/>
              <a:t>Форма отчета составляется </a:t>
            </a:r>
            <a:r>
              <a:rPr lang="ru-RU" sz="4500" b="1" dirty="0"/>
              <a:t>ежемесячно</a:t>
            </a:r>
            <a:r>
              <a:rPr lang="ru-RU" sz="4500" dirty="0"/>
              <a:t> адвокатом, оказывающего гарантированную государством юридическую помощь;</a:t>
            </a:r>
          </a:p>
          <a:p>
            <a:r>
              <a:rPr lang="ru-RU" sz="4500" dirty="0"/>
              <a:t>Форма отчета подписывается адвокатом, оказывающего  гарантированную государством юридическую помощь;</a:t>
            </a:r>
          </a:p>
          <a:p>
            <a:r>
              <a:rPr lang="ru-RU" sz="4500" dirty="0"/>
              <a:t>Форма сводного отчета подписывается председателем коллегии адвокатов;</a:t>
            </a:r>
          </a:p>
          <a:p>
            <a:r>
              <a:rPr lang="ru-RU" sz="4500" dirty="0"/>
              <a:t>Отчетные данные должны заполняются на основании отчетов адвокатов об оказанной ими гарантированной государством юридической помощи.</a:t>
            </a:r>
            <a:endParaRPr lang="en-US" sz="4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30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373</TotalTime>
  <Words>451</Words>
  <Application>Microsoft Office PowerPoint</Application>
  <PresentationFormat>Экран (4:3)</PresentationFormat>
  <Paragraphs>115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 Rounded MT Bold</vt:lpstr>
      <vt:lpstr>Century Schoolbook</vt:lpstr>
      <vt:lpstr>Wingdings</vt:lpstr>
      <vt:lpstr>Wingdings 2</vt:lpstr>
      <vt:lpstr>Эркер</vt:lpstr>
      <vt:lpstr>Правила отчетности при осуществлении адвокатской деятельности</vt:lpstr>
      <vt:lpstr>Закон об адвокатской деятельности  от 5 декабря 1997 года № 195</vt:lpstr>
      <vt:lpstr>Презентация PowerPoint</vt:lpstr>
      <vt:lpstr>Закон об адвокатской деятельности  от 5 декабря 1997 года № 195</vt:lpstr>
      <vt:lpstr>Презентация PowerPoint</vt:lpstr>
      <vt:lpstr>Закон о гарантированной государством юридической помощи (ГГЮП)  от 3 июля 2013 года № 122-V</vt:lpstr>
      <vt:lpstr>Закон о гарантированной государством юридической помощи (ГГЮП)  от 3 июля 2013 года № 122-V</vt:lpstr>
      <vt:lpstr>Закон о гарантированной государством юридической помощи (ГГЮП)  от 3 июля 2013 года № 122-V</vt:lpstr>
      <vt:lpstr>Об утверждении форм отчетов об оказании ГГЮП</vt:lpstr>
      <vt:lpstr>Сервис отчетности</vt:lpstr>
      <vt:lpstr>Письмо с приглашением на регистрацию</vt:lpstr>
      <vt:lpstr>Регистрация и вход</vt:lpstr>
      <vt:lpstr>Презентация PowerPoint</vt:lpstr>
      <vt:lpstr>Презентация PowerPoint</vt:lpstr>
      <vt:lpstr>Перевод адвоката между отделами и выход из состава коллегии</vt:lpstr>
      <vt:lpstr>Типы пользователей</vt:lpstr>
      <vt:lpstr>Адвокат </vt:lpstr>
      <vt:lpstr>Заведующий</vt:lpstr>
      <vt:lpstr>Сводящий</vt:lpstr>
      <vt:lpstr>Администратор</vt:lpstr>
      <vt:lpstr>Отчеты</vt:lpstr>
      <vt:lpstr>Сводные отчеты</vt:lpstr>
      <vt:lpstr>Периоды</vt:lpstr>
      <vt:lpstr>Перечень подавших отчеты</vt:lpstr>
      <vt:lpstr>Список зарегистрированных  на 14 марта 2015 года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Сервис отчетности</dc:title>
  <dc:creator>Адвокат</dc:creator>
  <cp:lastModifiedBy>Ярослав Вуйко</cp:lastModifiedBy>
  <cp:revision>33</cp:revision>
  <dcterms:created xsi:type="dcterms:W3CDTF">2015-05-08T08:26:50Z</dcterms:created>
  <dcterms:modified xsi:type="dcterms:W3CDTF">2017-02-03T12:16:34Z</dcterms:modified>
</cp:coreProperties>
</file>