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0" r:id="rId2"/>
    <p:sldMasterId id="2147483732" r:id="rId3"/>
  </p:sldMasterIdLst>
  <p:sldIdLst>
    <p:sldId id="256" r:id="rId4"/>
    <p:sldId id="258" r:id="rId5"/>
    <p:sldId id="259" r:id="rId6"/>
    <p:sldId id="257" r:id="rId7"/>
    <p:sldId id="260" r:id="rId8"/>
    <p:sldId id="261" r:id="rId9"/>
    <p:sldId id="266" r:id="rId10"/>
    <p:sldId id="265" r:id="rId11"/>
    <p:sldId id="262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842" autoAdjust="0"/>
  </p:normalViewPr>
  <p:slideViewPr>
    <p:cSldViewPr snapToGrid="0">
      <p:cViewPr varScale="1">
        <p:scale>
          <a:sx n="104" d="100"/>
          <a:sy n="104" d="100"/>
        </p:scale>
        <p:origin x="13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10.07.2020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957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10.07.2020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115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10.07.2020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59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3A855C82-6205-4A0F-B9C1-DBCA60825E3C}" type="datetimeFigureOut">
              <a:rPr lang="ru-RU" smtClean="0"/>
              <a:t>10.07.2020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089775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10.07.2020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338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10.07.2020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456911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10.07.2020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912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10.07.2020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036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10.07.2020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2719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10.07.2020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5569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10.07.2020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495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10.07.2020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5424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10.07.2020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1947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10.07.2020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0160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10.07.2020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5627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10.07.2020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99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10.07.2020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7571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10.07.2020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65936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10.07.2020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094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10.07.2020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202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10.07.2020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553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10.07.2020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803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10.07.2020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0629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10.07.2020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431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10.07.2020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3160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10.07.2020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813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10.07.2020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80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10.07.2020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8447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10.07.2020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021411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10.07.2020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4072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10.07.2020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9845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10.07.2020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511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10.07.2020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3507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10.07.2020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764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10.07.2020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295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10.07.2020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325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10.07.2020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931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5C82-6205-4A0F-B9C1-DBCA60825E3C}" type="datetimeFigureOut">
              <a:rPr lang="ru-RU" smtClean="0"/>
              <a:t>10.07.2020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901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A855C82-6205-4A0F-B9C1-DBCA60825E3C}" type="datetimeFigureOut">
              <a:rPr lang="ru-RU" smtClean="0"/>
              <a:t>10.07.2020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549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A855C82-6205-4A0F-B9C1-DBCA60825E3C}" type="datetimeFigureOut">
              <a:rPr lang="ru-RU" smtClean="0"/>
              <a:t>10.07.2020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143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55C82-6205-4A0F-B9C1-DBCA60825E3C}" type="datetimeFigureOut">
              <a:rPr lang="ru-RU" smtClean="0"/>
              <a:t>10.07.2020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B10B284-9ED0-47B3-A302-489FE19A34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871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80B015-28DB-4A52-A7D2-AA7B3D1A20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240" y="758952"/>
            <a:ext cx="4348480" cy="4656328"/>
          </a:xfrm>
        </p:spPr>
        <p:txBody>
          <a:bodyPr>
            <a:normAutofit/>
          </a:bodyPr>
          <a:lstStyle/>
          <a:p>
            <a:r>
              <a:rPr lang="ru-RU" sz="4300" dirty="0"/>
              <a:t>Отчет Центра стажировки и повышения квалификации АГКА</a:t>
            </a:r>
            <a:r>
              <a:rPr lang="en-US" sz="4300" dirty="0"/>
              <a:t> </a:t>
            </a:r>
            <a:r>
              <a:rPr lang="ru-RU" sz="4300" dirty="0"/>
              <a:t>за 2019 год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50EDF6-8A2B-412E-8971-DAC866D13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720" y="1036320"/>
            <a:ext cx="6776720" cy="478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75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14CBE7-99F2-4DF8-8FC1-4462DB3AA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1123837"/>
            <a:ext cx="3211641" cy="4601183"/>
          </a:xfrm>
        </p:spPr>
        <p:txBody>
          <a:bodyPr>
            <a:normAutofit/>
          </a:bodyPr>
          <a:lstStyle/>
          <a:p>
            <a:r>
              <a:rPr lang="ru-RU" sz="3200" dirty="0"/>
              <a:t>Большинство опрошенных адвокатов высказалось за проведение повышения квалификации в Центре при коллегии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42C1908-11B7-41F8-A5C1-853792B243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13200" y="1685285"/>
            <a:ext cx="7477760" cy="452247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572D976-4CB6-4011-BAF6-63B3EDF3F9E3}"/>
              </a:ext>
            </a:extLst>
          </p:cNvPr>
          <p:cNvSpPr/>
          <p:nvPr/>
        </p:nvSpPr>
        <p:spPr>
          <a:xfrm>
            <a:off x="3868738" y="477506"/>
            <a:ext cx="731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Дальнейшие пути и направления совершенствования работы центра: результаты опроса</a:t>
            </a:r>
          </a:p>
        </p:txBody>
      </p:sp>
    </p:spTree>
    <p:extLst>
      <p:ext uri="{BB962C8B-B14F-4D97-AF65-F5344CB8AC3E}">
        <p14:creationId xmlns:p14="http://schemas.microsoft.com/office/powerpoint/2010/main" val="1059443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E97994-3376-4E5C-B7E9-8A38FDE7D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Дальнейшие пути и направления совершенствования работы центра: результаты опроса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8F0B7D-D420-429D-80C4-E2903C46E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Большинство опрошенных адвокатов высказалось за проведение занятий по повышению квалификации силами адвокатского сообщества в основном в субботние дни</a:t>
            </a:r>
          </a:p>
          <a:p>
            <a:r>
              <a:rPr lang="ru-RU" dirty="0"/>
              <a:t>Проводить повышение квалификации одним курсом, направленным на отработку конкретных навыков, в несколько часов</a:t>
            </a:r>
          </a:p>
          <a:p>
            <a:r>
              <a:rPr lang="ru-RU" dirty="0"/>
              <a:t>Лекции, семинары и тренинги являются предпочтительной формой обучения</a:t>
            </a:r>
          </a:p>
          <a:p>
            <a:r>
              <a:rPr lang="ru-RU" dirty="0"/>
              <a:t>Есть большой интерес к занятиям по вопросам института специальных знаний (особенности назначения и проведения судебных экспертиз)</a:t>
            </a:r>
          </a:p>
          <a:p>
            <a:r>
              <a:rPr lang="ru-RU" dirty="0"/>
              <a:t>Наиболее востребованные отрасли права для повышения квалификации: уголовное, уголовно-процессуальное, гражданское, гражданское процессуальное, налоговое, административное право.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8829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C4DB67-7DF3-4665-A846-0F92C8892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714375"/>
            <a:ext cx="4714239" cy="54625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b="1" dirty="0"/>
              <a:t>За отчетный период Центр стажировки и повышения квалификации адвокатов Алматинской городской коллегии адвокатов продолжил свою работу по проведению занятий  для лиц, желающих приобрести статус адвокатов (стажеров), проведение курсов повышения квалификации для членов коллегии, а также обеспечение содействия коллегии в части законотворческой деятельности и взаимодействия с уполномоченными государственными органами, международными организациями и партнерами.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A93A171-CB8A-4A71-B683-950D75E7D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6720" y="1209040"/>
            <a:ext cx="5506721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47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091BC2-A02B-4B14-9FA6-AB002A33C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5000"/>
          </a:xfrm>
        </p:spPr>
        <p:txBody>
          <a:bodyPr>
            <a:normAutofit/>
          </a:bodyPr>
          <a:lstStyle/>
          <a:p>
            <a:r>
              <a:rPr lang="ru-RU" sz="2800" b="1" dirty="0"/>
              <a:t>Организация стажировки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D0B392-45D0-46AE-9D6B-44965B49F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198880"/>
            <a:ext cx="5786119" cy="497808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Всего было допущено к прохождению стажировки 103 кандидата.</a:t>
            </a:r>
          </a:p>
          <a:p>
            <a:pPr marL="0" indent="0">
              <a:buNone/>
            </a:pPr>
            <a:r>
              <a:rPr lang="ru-RU" dirty="0"/>
              <a:t>Успешно прошли стажировку и получили положительные заключения:</a:t>
            </a:r>
          </a:p>
          <a:p>
            <a:pPr marL="0" indent="0">
              <a:buNone/>
            </a:pPr>
            <a:r>
              <a:rPr lang="ru-RU" dirty="0"/>
              <a:t>25.02.2019	- 14	стажеров</a:t>
            </a:r>
          </a:p>
          <a:p>
            <a:pPr marL="0" indent="0">
              <a:buNone/>
            </a:pPr>
            <a:r>
              <a:rPr lang="ru-RU" dirty="0"/>
              <a:t>23.05.2019	- 29	стажеров</a:t>
            </a:r>
          </a:p>
          <a:p>
            <a:pPr marL="0" indent="0">
              <a:buNone/>
            </a:pPr>
            <a:r>
              <a:rPr lang="ru-RU" dirty="0"/>
              <a:t>17.07.2019	- 9	стажеров</a:t>
            </a:r>
          </a:p>
          <a:p>
            <a:pPr marL="0" indent="0">
              <a:buNone/>
            </a:pPr>
            <a:r>
              <a:rPr lang="ru-RU" dirty="0"/>
              <a:t>17.09.2019	- 9	стажеров</a:t>
            </a:r>
          </a:p>
          <a:p>
            <a:pPr marL="0" indent="0">
              <a:buNone/>
            </a:pPr>
            <a:r>
              <a:rPr lang="ru-RU" dirty="0"/>
              <a:t>23.10.2019	- 21	стажеров</a:t>
            </a:r>
          </a:p>
          <a:p>
            <a:pPr marL="0" indent="0">
              <a:buNone/>
            </a:pPr>
            <a:r>
              <a:rPr lang="ru-RU" dirty="0"/>
              <a:t>05.12.2019	- 13	стажеров</a:t>
            </a:r>
          </a:p>
          <a:p>
            <a:pPr marL="0" indent="0">
              <a:buNone/>
            </a:pPr>
            <a:r>
              <a:rPr lang="ru-RU" dirty="0"/>
              <a:t>Итого :	95	</a:t>
            </a:r>
          </a:p>
          <a:p>
            <a:pPr marL="0" indent="0">
              <a:buNone/>
            </a:pPr>
            <a:r>
              <a:rPr lang="ru-RU" dirty="0"/>
              <a:t>Занятия в Центра стажировки проводят адвокаты:</a:t>
            </a:r>
          </a:p>
          <a:p>
            <a:pPr marL="0" indent="0">
              <a:buNone/>
            </a:pPr>
            <a:r>
              <a:rPr lang="ru-RU" dirty="0" err="1"/>
              <a:t>Баткалова</a:t>
            </a:r>
            <a:r>
              <a:rPr lang="ru-RU" dirty="0"/>
              <a:t> Ш.Б. пятница с 16.00 до 17.30 на государственном языке;</a:t>
            </a:r>
          </a:p>
          <a:p>
            <a:pPr marL="0" indent="0">
              <a:buNone/>
            </a:pPr>
            <a:r>
              <a:rPr lang="ru-RU" dirty="0" err="1"/>
              <a:t>Драмарецкая</a:t>
            </a:r>
            <a:r>
              <a:rPr lang="ru-RU" dirty="0"/>
              <a:t> И.Н. среда, четверг с 18.00 до19.30;</a:t>
            </a:r>
          </a:p>
          <a:p>
            <a:pPr marL="0" indent="0">
              <a:buNone/>
            </a:pPr>
            <a:r>
              <a:rPr lang="ru-RU" dirty="0" err="1"/>
              <a:t>Стуканов</a:t>
            </a:r>
            <a:r>
              <a:rPr lang="ru-RU" dirty="0"/>
              <a:t> Ю.С. понедельник, вторник с 18.00 до 19.30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03CFAC-FB71-425D-A43E-5C148E6DA6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79"/>
          <a:stretch/>
        </p:blipFill>
        <p:spPr>
          <a:xfrm>
            <a:off x="6471920" y="1696720"/>
            <a:ext cx="5303520" cy="369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24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22EF8B-C69C-4004-AC48-7C1DA3D8C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520" y="771525"/>
            <a:ext cx="3180080" cy="523875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+mn-lt"/>
              </a:rPr>
              <a:t>В 2019 году проведено 36 занятий по повышению квалификации адвокатов</a:t>
            </a: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B3797A1B-5478-4EBC-B307-EC0FAE3BE5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2365024"/>
              </p:ext>
            </p:extLst>
          </p:nvPr>
        </p:nvGraphicFramePr>
        <p:xfrm>
          <a:off x="3787775" y="385445"/>
          <a:ext cx="8068945" cy="63900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96324">
                  <a:extLst>
                    <a:ext uri="{9D8B030D-6E8A-4147-A177-3AD203B41FA5}">
                      <a16:colId xmlns:a16="http://schemas.microsoft.com/office/drawing/2014/main" val="1749995372"/>
                    </a:ext>
                  </a:extLst>
                </a:gridCol>
                <a:gridCol w="6972621">
                  <a:extLst>
                    <a:ext uri="{9D8B030D-6E8A-4147-A177-3AD203B41FA5}">
                      <a16:colId xmlns:a16="http://schemas.microsoft.com/office/drawing/2014/main" val="1058917920"/>
                    </a:ext>
                  </a:extLst>
                </a:gridCol>
              </a:tblGrid>
              <a:tr h="3189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Дата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7" marR="623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Тема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7" marR="62327" marT="0" marB="0"/>
                </a:tc>
                <a:extLst>
                  <a:ext uri="{0D108BD9-81ED-4DB2-BD59-A6C34878D82A}">
                    <a16:rowId xmlns:a16="http://schemas.microsoft.com/office/drawing/2014/main" val="1386584667"/>
                  </a:ext>
                </a:extLst>
              </a:tr>
              <a:tr h="3853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19.01.2019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7" marR="623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 ПРАВОВОЙ СТАТУС АДВОКАТА В УГОЛОВНОМ ПРОЦЕССЕ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7" marR="62327" marT="0" marB="0"/>
                </a:tc>
                <a:extLst>
                  <a:ext uri="{0D108BD9-81ED-4DB2-BD59-A6C34878D82A}">
                    <a16:rowId xmlns:a16="http://schemas.microsoft.com/office/drawing/2014/main" val="2383302449"/>
                  </a:ext>
                </a:extLst>
              </a:tr>
              <a:tr h="5383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26.01.2019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7" marR="623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 ЮРИДИЧЕСКАЯ БЕЗОПАСТНОСТЬ АДВОКАТОВ И ОБЩИЙ ОБЗОР ДИСЦИПЛИНАРНОЙ ПРАКТИКИ АГКА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7" marR="62327" marT="0" marB="0"/>
                </a:tc>
                <a:extLst>
                  <a:ext uri="{0D108BD9-81ED-4DB2-BD59-A6C34878D82A}">
                    <a16:rowId xmlns:a16="http://schemas.microsoft.com/office/drawing/2014/main" val="1775914137"/>
                  </a:ext>
                </a:extLst>
              </a:tr>
              <a:tr h="2630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31.01.2019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7" marR="623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 ВСТРЕЧА С ПРЕДСТАВИТЕЛЯМИ СУДА МФЦА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7" marR="62327" marT="0" marB="0"/>
                </a:tc>
                <a:extLst>
                  <a:ext uri="{0D108BD9-81ED-4DB2-BD59-A6C34878D82A}">
                    <a16:rowId xmlns:a16="http://schemas.microsoft.com/office/drawing/2014/main" val="1876231787"/>
                  </a:ext>
                </a:extLst>
              </a:tr>
              <a:tr h="2630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02.02.2019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7" marR="623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 СТАТУС АДВОКАТА В ГРАЖДАНСКОМ ПРОЦЕССЕ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7" marR="62327" marT="0" marB="0"/>
                </a:tc>
                <a:extLst>
                  <a:ext uri="{0D108BD9-81ED-4DB2-BD59-A6C34878D82A}">
                    <a16:rowId xmlns:a16="http://schemas.microsoft.com/office/drawing/2014/main" val="2368015899"/>
                  </a:ext>
                </a:extLst>
              </a:tr>
              <a:tr h="5780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09.02.2019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7" marR="623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 ОБЗОР ИЗМЕНЕНИЙ В ЗАКОНОДАТЕЛЬСТВЕ О ГАРАНТИРОВАННОЙ ГОСУДАРСТВОМ ЮРИДИЧЕСКОЙ ПОМОЩИ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7" marR="62327" marT="0" marB="0"/>
                </a:tc>
                <a:extLst>
                  <a:ext uri="{0D108BD9-81ED-4DB2-BD59-A6C34878D82A}">
                    <a16:rowId xmlns:a16="http://schemas.microsoft.com/office/drawing/2014/main" val="183758944"/>
                  </a:ext>
                </a:extLst>
              </a:tr>
              <a:tr h="2630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16.02.2019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7" marR="623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 ЗАЩИТА АДВОКАТОВ В УГОЛОВНОМ ПРОЦЕССЕ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7" marR="62327" marT="0" marB="0"/>
                </a:tc>
                <a:extLst>
                  <a:ext uri="{0D108BD9-81ED-4DB2-BD59-A6C34878D82A}">
                    <a16:rowId xmlns:a16="http://schemas.microsoft.com/office/drawing/2014/main" val="2297538323"/>
                  </a:ext>
                </a:extLst>
              </a:tr>
              <a:tr h="5383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16.03.2019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7" marR="623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 ПРАКТИЧЕСКИЕ ВОПРОСЫ ПРОФЕССИОНАЛЬНОЙ ЭТИКИ В ДЕЯТЕЛЬНОСТИ АДВОКАТА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7" marR="62327" marT="0" marB="0"/>
                </a:tc>
                <a:extLst>
                  <a:ext uri="{0D108BD9-81ED-4DB2-BD59-A6C34878D82A}">
                    <a16:rowId xmlns:a16="http://schemas.microsoft.com/office/drawing/2014/main" val="2040057255"/>
                  </a:ext>
                </a:extLst>
              </a:tr>
              <a:tr h="8135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30.03.2019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7" marR="623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 УГОЛОВНО-ПРАВОВОЙ АНАЛИЗ ВЫПИСКИ СЧЕТОВ-ФАКТУР БЕЗ ФАКТИЧЕСКОГО ВЫПОЛНЕНИЯ РАБОТ, ОКАЗАНИЯ УСЛУГ, ОТГРУЗКИ ТОВАРОВ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7" marR="62327" marT="0" marB="0"/>
                </a:tc>
                <a:extLst>
                  <a:ext uri="{0D108BD9-81ED-4DB2-BD59-A6C34878D82A}">
                    <a16:rowId xmlns:a16="http://schemas.microsoft.com/office/drawing/2014/main" val="2712379203"/>
                  </a:ext>
                </a:extLst>
              </a:tr>
              <a:tr h="10888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06.04.2019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7" marR="623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 АКТУАЛЬНЫЕ ВОПРОСЫ СОБЛЮДЕНИЯ МЕТОДОЛОГИЧЕСКИХ И УГОЛОВНО-ПРОЦЕССУАЛЬНЫХ СТАНДАРТОВ СУДЕБНО-ЭКСПЕРТНОЙ ДЕЯТЕЛЬНОСТИ. ПРОБЛЕМЫ НАЗНАЧЕНИЯ И ПРОИЗВОДСТВА СУДЕБНЫХ ЭКСПЕРТИЗ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7" marR="62327" marT="0" marB="0"/>
                </a:tc>
                <a:extLst>
                  <a:ext uri="{0D108BD9-81ED-4DB2-BD59-A6C34878D82A}">
                    <a16:rowId xmlns:a16="http://schemas.microsoft.com/office/drawing/2014/main" val="3427214456"/>
                  </a:ext>
                </a:extLst>
              </a:tr>
              <a:tr h="5383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13.04.2019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7" marR="623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 ОРГАНИЗАЦИЯ И ОБЕСПЕЧЕНИЕ ГАРАНТИРОВАННОЙ ГОСУДАРСТВОМ ЮРИДИЧЕСКОЙ ПОМОЩИ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7" marR="62327" marT="0" marB="0"/>
                </a:tc>
                <a:extLst>
                  <a:ext uri="{0D108BD9-81ED-4DB2-BD59-A6C34878D82A}">
                    <a16:rowId xmlns:a16="http://schemas.microsoft.com/office/drawing/2014/main" val="2966482396"/>
                  </a:ext>
                </a:extLst>
              </a:tr>
              <a:tr h="5383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20.04.2019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7" marR="623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 ОБЗОР ЗАКОНОДАТЕЛЬСТВА, РЕГЛАМЕНТИРУЮЩЕГО НАЛОГООБЛОЖЕНИЕ АДВОКАТСКОЙ ДЕЯТЕЛЬНОСТИ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7" marR="62327" marT="0" marB="0"/>
                </a:tc>
                <a:extLst>
                  <a:ext uri="{0D108BD9-81ED-4DB2-BD59-A6C34878D82A}">
                    <a16:rowId xmlns:a16="http://schemas.microsoft.com/office/drawing/2014/main" val="672396884"/>
                  </a:ext>
                </a:extLst>
              </a:tr>
              <a:tr h="2630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27.04.2019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7" marR="623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 АКТУАЛЬНЫЕ ВОПРОСЫ НАСЛЕДСТВЕННОГО ПРАВА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7" marR="62327" marT="0" marB="0"/>
                </a:tc>
                <a:extLst>
                  <a:ext uri="{0D108BD9-81ED-4DB2-BD59-A6C34878D82A}">
                    <a16:rowId xmlns:a16="http://schemas.microsoft.com/office/drawing/2014/main" val="42708281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0453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E0DDF-C7CE-4810-9D71-A503D32B6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Всего имело место 1142 посещения занятий адвокатами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69370E32-3DB6-4DDB-9924-62A7EF8111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1939903"/>
              </p:ext>
            </p:extLst>
          </p:nvPr>
        </p:nvGraphicFramePr>
        <p:xfrm>
          <a:off x="3333749" y="276225"/>
          <a:ext cx="8524875" cy="64219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26405">
                  <a:extLst>
                    <a:ext uri="{9D8B030D-6E8A-4147-A177-3AD203B41FA5}">
                      <a16:colId xmlns:a16="http://schemas.microsoft.com/office/drawing/2014/main" val="3734868193"/>
                    </a:ext>
                  </a:extLst>
                </a:gridCol>
                <a:gridCol w="6498470">
                  <a:extLst>
                    <a:ext uri="{9D8B030D-6E8A-4147-A177-3AD203B41FA5}">
                      <a16:colId xmlns:a16="http://schemas.microsoft.com/office/drawing/2014/main" val="3943377174"/>
                    </a:ext>
                  </a:extLst>
                </a:gridCol>
              </a:tblGrid>
              <a:tr h="253999">
                <a:tc>
                  <a:txBody>
                    <a:bodyPr/>
                    <a:lstStyle/>
                    <a:p>
                      <a:pPr lvl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600" b="1" dirty="0">
                          <a:effectLst/>
                        </a:rPr>
                        <a:t>18.05.2019</a:t>
                      </a:r>
                      <a:endParaRPr lang="ru-RU" sz="1600" b="1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СТАТУС АДВОКАТА В УГОЛОВНОМ ПРОЦЕССЕ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6972761"/>
                  </a:ext>
                </a:extLst>
              </a:tr>
              <a:tr h="513588">
                <a:tc>
                  <a:txBody>
                    <a:bodyPr/>
                    <a:lstStyle/>
                    <a:p>
                      <a:pPr lvl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600" b="1" dirty="0">
                          <a:effectLst/>
                        </a:rPr>
                        <a:t>25.05.2019</a:t>
                      </a:r>
                      <a:endParaRPr lang="ru-RU" sz="1600" b="1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СТАНДАРТЫ ПРОФЕССИОНАЛЬНОЙ ЭТИКИ И ЮРИДИЧЕСКАЯ БЕЗОПАСНОСТЬ АДВОКАТОВ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9285098"/>
                  </a:ext>
                </a:extLst>
              </a:tr>
              <a:tr h="256794">
                <a:tc>
                  <a:txBody>
                    <a:bodyPr/>
                    <a:lstStyle/>
                    <a:p>
                      <a:pPr lvl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600" b="1" dirty="0">
                          <a:effectLst/>
                        </a:rPr>
                        <a:t>01.06.2019</a:t>
                      </a:r>
                      <a:endParaRPr lang="ru-RU" sz="1600" b="1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СТАТУС АДВОКАТА В ГРАЖДАНСКОМ ПРОЦЕССЕ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7235603"/>
                  </a:ext>
                </a:extLst>
              </a:tr>
              <a:tr h="513588">
                <a:tc>
                  <a:txBody>
                    <a:bodyPr/>
                    <a:lstStyle/>
                    <a:p>
                      <a:pPr lvl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600" b="1" dirty="0">
                          <a:effectLst/>
                        </a:rPr>
                        <a:t>08.06.2019</a:t>
                      </a:r>
                      <a:endParaRPr lang="ru-RU" sz="1600" b="1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 ОСНОВНЫЕ ПРАВИЛА СОСТАВЛЕНИЯ ОТЧЕТНОСТИ АДВОКАТА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47769649"/>
                  </a:ext>
                </a:extLst>
              </a:tr>
              <a:tr h="513588">
                <a:tc>
                  <a:txBody>
                    <a:bodyPr/>
                    <a:lstStyle/>
                    <a:p>
                      <a:pPr lvl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600" b="1" dirty="0">
                          <a:effectLst/>
                        </a:rPr>
                        <a:t>15.06.2019</a:t>
                      </a:r>
                      <a:endParaRPr lang="ru-RU" sz="1600" b="1" dirty="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 ОБЗОР ОСНОВНЫХ ИЗМЕНЕНИЙ В УГОЛОВНО-ПРОЦЕССУАЛЬНОЕ ЗАКОНОДАТЕЛЬСТВО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00788893"/>
                  </a:ext>
                </a:extLst>
              </a:tr>
              <a:tr h="256794">
                <a:tc>
                  <a:txBody>
                    <a:bodyPr/>
                    <a:lstStyle/>
                    <a:p>
                      <a:pPr lvl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600" b="1" dirty="0">
                          <a:effectLst/>
                        </a:rPr>
                        <a:t>06.07.2019</a:t>
                      </a:r>
                      <a:endParaRPr lang="ru-RU" sz="1600" b="1" dirty="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 ОБЗОР ДИСЦИПЛИНАРНОЙ ПРАКТИКИ АГКА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61783114"/>
                  </a:ext>
                </a:extLst>
              </a:tr>
              <a:tr h="513588">
                <a:tc>
                  <a:txBody>
                    <a:bodyPr/>
                    <a:lstStyle/>
                    <a:p>
                      <a:pPr lvl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600" b="1" dirty="0">
                          <a:effectLst/>
                        </a:rPr>
                        <a:t>13.07.2019</a:t>
                      </a:r>
                      <a:endParaRPr lang="ru-RU" sz="1600" b="1" dirty="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 ВОПРОСЫ НАЛОГОВЫХ ПРОВЕРОК - ПРАКТИКА ОБЖАЛОВАНИЯ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2224311"/>
                  </a:ext>
                </a:extLst>
              </a:tr>
              <a:tr h="513588">
                <a:tc>
                  <a:txBody>
                    <a:bodyPr/>
                    <a:lstStyle/>
                    <a:p>
                      <a:pPr lvl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600" b="1" dirty="0">
                          <a:effectLst/>
                        </a:rPr>
                        <a:t>20.07.2019</a:t>
                      </a:r>
                      <a:endParaRPr lang="ru-RU" sz="1600" b="1" dirty="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 ОСОБЕННОСТИ ЗАЩИТЫ В СУДЕ ПРИСЯЖНЫХ НА ПРИМЕРЕ КОНКРЕТНОГО ДЕЛА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32024442"/>
                  </a:ext>
                </a:extLst>
              </a:tr>
              <a:tr h="1027176">
                <a:tc>
                  <a:txBody>
                    <a:bodyPr/>
                    <a:lstStyle/>
                    <a:p>
                      <a:pPr lvl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600" b="1" dirty="0">
                          <a:effectLst/>
                        </a:rPr>
                        <a:t>25.07.2019</a:t>
                      </a:r>
                      <a:endParaRPr lang="ru-RU" sz="1600" b="1" dirty="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 РАЗЪЯСНИТЕЛЬНЫЕ РАБОТЫ ПО ЗАКОНОДАТЕЛЬСТВУ В СФЕРЕ ПОД/ФТ С ГОСУДАРСТВЕННЫМИ ОРГАНАМИ РЕГУЛЯТОРАМИ, ОБЩЕСТВЕННЫМИ ОРГАНИЗАЦИЯМИ И СУБЪЕКТАМИ ФИНАНСОВОГО МОНИТОРИНГА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6249821"/>
                  </a:ext>
                </a:extLst>
              </a:tr>
              <a:tr h="513588">
                <a:tc>
                  <a:txBody>
                    <a:bodyPr/>
                    <a:lstStyle/>
                    <a:p>
                      <a:pPr lvl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600" b="1" dirty="0">
                          <a:effectLst/>
                        </a:rPr>
                        <a:t>27.07.2019</a:t>
                      </a:r>
                      <a:endParaRPr lang="ru-RU" sz="1600" b="1" dirty="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 ВВЕДЕНИЕ В ОБЩЕЕ ПРАВО И СИСТЕМА СУДЕБНОГО ПРЕЦЕДЕНТНОГО ПРАВА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2088757"/>
                  </a:ext>
                </a:extLst>
              </a:tr>
              <a:tr h="256794">
                <a:tc>
                  <a:txBody>
                    <a:bodyPr/>
                    <a:lstStyle/>
                    <a:p>
                      <a:pPr lvl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600" b="1" dirty="0">
                          <a:effectLst/>
                        </a:rPr>
                        <a:t>10.08.2019</a:t>
                      </a:r>
                      <a:endParaRPr lang="ru-RU" sz="1600" b="1" dirty="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 ЮРИДИЧЕЧКАЯ БЕЗОПАСНОСТЬ АДВОКАТА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48250459"/>
                  </a:ext>
                </a:extLst>
              </a:tr>
              <a:tr h="513588">
                <a:tc>
                  <a:txBody>
                    <a:bodyPr/>
                    <a:lstStyle/>
                    <a:p>
                      <a:pPr lvl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600" b="1" dirty="0">
                          <a:effectLst/>
                        </a:rPr>
                        <a:t>03.09.2019</a:t>
                      </a:r>
                      <a:endParaRPr lang="ru-RU" sz="1600" b="1" dirty="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 ТАКТИКА ЗАЩИТЫ ПРИ КОНФЛИКТЕ ЮРИДИЧЕСКОГО ЛИЦА С ПРАВООХРАНИТЕЛЬНЫМИ ОРГАНАМИ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03365"/>
                  </a:ext>
                </a:extLst>
              </a:tr>
              <a:tr h="513588">
                <a:tc>
                  <a:txBody>
                    <a:bodyPr/>
                    <a:lstStyle/>
                    <a:p>
                      <a:pPr lvl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600" b="1" dirty="0">
                          <a:effectLst/>
                        </a:rPr>
                        <a:t>14.09.2019</a:t>
                      </a:r>
                      <a:endParaRPr lang="ru-RU" sz="1600" b="1" dirty="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 ПРАВОВОЙ СТАТУС АДВОКАТА В УГОЛОВНОМ ПРОЦЕССЕ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88993422"/>
                  </a:ext>
                </a:extLst>
              </a:tr>
              <a:tr h="256794">
                <a:tc>
                  <a:txBody>
                    <a:bodyPr/>
                    <a:lstStyle/>
                    <a:p>
                      <a:pPr lvl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600" b="1" dirty="0">
                          <a:effectLst/>
                        </a:rPr>
                        <a:t>21.09.2019</a:t>
                      </a:r>
                      <a:endParaRPr lang="ru-RU" sz="1600" b="1" dirty="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 СТАТУС АДВОКАТА В ГРАЖДАНСКОМ ПРОЦЕССЕ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16772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1127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75146E-5571-4032-93A8-9B482C6C8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1123837"/>
            <a:ext cx="3099881" cy="4601183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/>
                </a:solidFill>
              </a:rPr>
              <a:t>Всего занятия посетил 281 адвокат</a:t>
            </a:r>
          </a:p>
        </p:txBody>
      </p:sp>
      <p:graphicFrame>
        <p:nvGraphicFramePr>
          <p:cNvPr id="14" name="Объект 13">
            <a:extLst>
              <a:ext uri="{FF2B5EF4-FFF2-40B4-BE49-F238E27FC236}">
                <a16:creationId xmlns:a16="http://schemas.microsoft.com/office/drawing/2014/main" id="{78D58674-DAFF-439A-ABC0-E8C3C57EC6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9795646"/>
              </p:ext>
            </p:extLst>
          </p:nvPr>
        </p:nvGraphicFramePr>
        <p:xfrm>
          <a:off x="3790950" y="476250"/>
          <a:ext cx="8001000" cy="58102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01877">
                  <a:extLst>
                    <a:ext uri="{9D8B030D-6E8A-4147-A177-3AD203B41FA5}">
                      <a16:colId xmlns:a16="http://schemas.microsoft.com/office/drawing/2014/main" val="2752763686"/>
                    </a:ext>
                  </a:extLst>
                </a:gridCol>
                <a:gridCol w="6099123">
                  <a:extLst>
                    <a:ext uri="{9D8B030D-6E8A-4147-A177-3AD203B41FA5}">
                      <a16:colId xmlns:a16="http://schemas.microsoft.com/office/drawing/2014/main" val="811150706"/>
                    </a:ext>
                  </a:extLst>
                </a:gridCol>
              </a:tblGrid>
              <a:tr h="7923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28.09.2019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 ИНСТИТУТ ПРОЦЕССУАЛЬНЫХ СОГЛАШЕНИЙ В УГОЛОВНОМ СУДОПРОИЗВОДСТВЕ. СПЕЦИФИКА И НЬАНСЫ ПРИМЕНЕНИЯ.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0901904"/>
                  </a:ext>
                </a:extLst>
              </a:tr>
              <a:tr h="5282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04.10.2019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 ОСОБЕННОСТИ ЗАЩИТЫ ПО ОТДЕЛЬНЫМ КАТЕГОРИЯМ УГОЛОВНЫХ ДЕЛ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25219925"/>
                  </a:ext>
                </a:extLst>
              </a:tr>
              <a:tr h="5282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11.10.2019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 ФОРМЫ ОТЧЕТНОСТИ И ДЕЛОПРОИЗВОДСТВО АДВОКАТА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5024324"/>
                  </a:ext>
                </a:extLst>
              </a:tr>
              <a:tr h="5282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19.10.2019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 ПРАВО НА ПОМОЩЬ АДВОКАТА-ЗАЩИТНИКА ПО УГОЛОВНЫМ ДЕЛАМ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1166334"/>
                  </a:ext>
                </a:extLst>
              </a:tr>
              <a:tr h="5282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02.11.2019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 АКТУАЛЬНЫЕ ВОПРОСЫ СУДЕБНО-МЕДИЦИНСКОЙ ЭКСПЕРТИЗЫ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68414154"/>
                  </a:ext>
                </a:extLst>
              </a:tr>
              <a:tr h="5282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09.11.2019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 ОБЗОР ЗАКОНОПРОЕКТОВ, НАПРАВЛЕННЫХ НА ИЗМЕНЕНИЕ ПЕНАЛИСТИЧЕСКОГО ЗАКОНОДАТЕЛЬСТВА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87821473"/>
                  </a:ext>
                </a:extLst>
              </a:tr>
              <a:tr h="5282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16.11.2019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 ЮРИДИЧЕСКАЯ ЗАЩИТА ОТ ВНУТРИКОРПОРАТИВНЫХ ХИЩЕНИЙ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00009970"/>
                  </a:ext>
                </a:extLst>
              </a:tr>
              <a:tr h="5282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23.11.2019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 ПРАКТИЧЕСКИЕ ВОПРОСЫ ВЗАИМОДЕЙСТВИЯ АДВОКАТОВ И НОТАРИУСОВ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8115896"/>
                  </a:ext>
                </a:extLst>
              </a:tr>
              <a:tr h="5282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30.11.2019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 ИСТОРИЯ АДВОКАТУРЫ И ГАРАНТИИ АДВОКАТСКОЙ ДЕЯТЕЛЬНОСТИ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2019414"/>
                  </a:ext>
                </a:extLst>
              </a:tr>
              <a:tr h="7923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07.12.2019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 ВОЗМОЖНОСТИ МОЛЕКУЛЯРНО-ГЕНЕТИЧЕСКОЙ ЭКСПЕРТИЗЫ В ГРАЖДАНСКОМ И УГОЛОВНОМ СУДОПРОИЗВОДСТВЕ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530004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8650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459E26-A930-40F7-A031-2DB1AE676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Мероприятия, проведенные с участием сотрудников Центра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A2AEF1-283B-4CEA-B659-542679B50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723292" cy="5120640"/>
          </a:xfrm>
        </p:spPr>
        <p:txBody>
          <a:bodyPr/>
          <a:lstStyle/>
          <a:p>
            <a:r>
              <a:rPr lang="ru-RU" dirty="0"/>
              <a:t>15 февраля 2019 года сотрудники Центра приняли участие во встрече с депутатами Парламента Республики Казахстан по вопросам совершенствования уголовно-процессуального законодательства.</a:t>
            </a:r>
          </a:p>
          <a:p>
            <a:r>
              <a:rPr lang="ru-RU" dirty="0"/>
              <a:t>В 2019 году совместно с Алматинским городским судом и с Верховным судом Республики Казахстан  проведены круглые столы, посвященные актуальным вопросам взаимодействия адвокатуры и судебной власти.</a:t>
            </a:r>
          </a:p>
          <a:p>
            <a:r>
              <a:rPr lang="ru-RU" dirty="0"/>
              <a:t>Сотрудники Центра приняли также участие в экспертной встрече с членом Комитета ООН по правам человека </a:t>
            </a:r>
            <a:r>
              <a:rPr lang="ru-RU" dirty="0" err="1"/>
              <a:t>Санцин</a:t>
            </a:r>
            <a:r>
              <a:rPr lang="ru-RU" dirty="0"/>
              <a:t> В. по имплементации соображений Комитетов ООН по правам человека в Астане 28 ноября 2019 года.</a:t>
            </a:r>
          </a:p>
        </p:txBody>
      </p:sp>
    </p:spTree>
    <p:extLst>
      <p:ext uri="{BB962C8B-B14F-4D97-AF65-F5344CB8AC3E}">
        <p14:creationId xmlns:p14="http://schemas.microsoft.com/office/powerpoint/2010/main" val="2062194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1DA6DB-D07A-4AB7-8BE8-A830E3015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Мероприятия, проведенные с участием сотрудников Центра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AEE5E3-8BC5-42B3-B796-EDD682D80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172720"/>
            <a:ext cx="7315200" cy="1656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Сотрудники Центра приняли активное участие в организации и работе IV Казахстанского Форума адвокатов «Право на защиту и состязательность: эффективная реализация в Казахстане» 15 ноября 2019 года.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C35B28-5DF2-4FC1-9E9D-AAA5193245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95" b="3103"/>
          <a:stretch/>
        </p:blipFill>
        <p:spPr>
          <a:xfrm>
            <a:off x="3513762" y="1524000"/>
            <a:ext cx="8260422" cy="473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520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58DF95-9B03-4803-838D-3EEF3F3BA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Дальнейшие пути и направления совершенствования работы центра:</a:t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295A305-6040-4316-B4D2-665AC4F1D388}"/>
              </a:ext>
            </a:extLst>
          </p:cNvPr>
          <p:cNvSpPr/>
          <p:nvPr/>
        </p:nvSpPr>
        <p:spPr>
          <a:xfrm>
            <a:off x="4277360" y="568959"/>
            <a:ext cx="6258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1. Необходимо расширение площади</a:t>
            </a:r>
          </a:p>
        </p:txBody>
      </p:sp>
      <p:pic>
        <p:nvPicPr>
          <p:cNvPr id="8" name="Объект 7" descr="Изображение выглядит как человек, внутренний, люди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63BA082A-21ED-4B04-BE0E-1D197EFC0A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397" y="1364344"/>
            <a:ext cx="7305882" cy="4119786"/>
          </a:xfrm>
        </p:spPr>
      </p:pic>
    </p:spTree>
    <p:extLst>
      <p:ext uri="{BB962C8B-B14F-4D97-AF65-F5344CB8AC3E}">
        <p14:creationId xmlns:p14="http://schemas.microsoft.com/office/powerpoint/2010/main" val="1298692853"/>
      </p:ext>
    </p:extLst>
  </p:cSld>
  <p:clrMapOvr>
    <a:masterClrMapping/>
  </p:clrMapOvr>
</p:sld>
</file>

<file path=ppt/theme/theme1.xml><?xml version="1.0" encoding="utf-8"?>
<a:theme xmlns:a="http://schemas.openxmlformats.org/drawingml/2006/main" name="Рамка">
  <a:themeElements>
    <a:clrScheme name="Рамка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Рамка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Рамка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Вид">
  <a:themeElements>
    <a:clrScheme name="Вид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Вид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Вид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3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Рамка</Template>
  <TotalTime>442</TotalTime>
  <Words>783</Words>
  <Application>Microsoft Office PowerPoint</Application>
  <PresentationFormat>Широкоэкранный</PresentationFormat>
  <Paragraphs>110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11</vt:i4>
      </vt:variant>
    </vt:vector>
  </HeadingPairs>
  <TitlesOfParts>
    <vt:vector size="21" baseType="lpstr">
      <vt:lpstr>Arial</vt:lpstr>
      <vt:lpstr>Calibri</vt:lpstr>
      <vt:lpstr>Century Schoolbook</vt:lpstr>
      <vt:lpstr>Corbel</vt:lpstr>
      <vt:lpstr>Trebuchet MS</vt:lpstr>
      <vt:lpstr>Wingdings 2</vt:lpstr>
      <vt:lpstr>Wingdings 3</vt:lpstr>
      <vt:lpstr>Рамка</vt:lpstr>
      <vt:lpstr>Вид</vt:lpstr>
      <vt:lpstr>Аспект</vt:lpstr>
      <vt:lpstr>Отчет Центра стажировки и повышения квалификации АГКА за 2019 год</vt:lpstr>
      <vt:lpstr>Презентация PowerPoint</vt:lpstr>
      <vt:lpstr>Организация стажировки</vt:lpstr>
      <vt:lpstr>В 2019 году проведено 36 занятий по повышению квалификации адвокатов</vt:lpstr>
      <vt:lpstr>Всего имело место 1142 посещения занятий адвокатами</vt:lpstr>
      <vt:lpstr>Всего занятия посетил 281 адвокат</vt:lpstr>
      <vt:lpstr>Мероприятия, проведенные с участием сотрудников Центра</vt:lpstr>
      <vt:lpstr>Мероприятия, проведенные с участием сотрудников Центра</vt:lpstr>
      <vt:lpstr>Дальнейшие пути и направления совершенствования работы центра: </vt:lpstr>
      <vt:lpstr>Большинство опрошенных адвокатов высказалось за проведение повышения квалификации в Центре при коллегии </vt:lpstr>
      <vt:lpstr>Дальнейшие пути и направления совершенствования работы центра: результаты опроса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Центра стажировки и повышения квалификации АГКА</dc:title>
  <dc:creator>Данияр</dc:creator>
  <cp:lastModifiedBy>Ярослав Вуйко</cp:lastModifiedBy>
  <cp:revision>23</cp:revision>
  <dcterms:created xsi:type="dcterms:W3CDTF">2020-02-06T11:45:52Z</dcterms:created>
  <dcterms:modified xsi:type="dcterms:W3CDTF">2020-07-10T06:41:59Z</dcterms:modified>
</cp:coreProperties>
</file>