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</p:sldMasterIdLst>
  <p:sldIdLst>
    <p:sldId id="256" r:id="rId4"/>
    <p:sldId id="258" r:id="rId5"/>
    <p:sldId id="259" r:id="rId6"/>
    <p:sldId id="257" r:id="rId7"/>
    <p:sldId id="260" r:id="rId8"/>
    <p:sldId id="261" r:id="rId9"/>
    <p:sldId id="266" r:id="rId10"/>
    <p:sldId id="265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104" d="100"/>
          <a:sy n="104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5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1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8977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3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569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91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03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71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56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42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9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16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62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57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9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09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2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55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0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62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3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1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1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0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844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214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07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84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1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50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9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2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3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0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4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4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87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0B015-28DB-4A52-A7D2-AA7B3D1A2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" y="758952"/>
            <a:ext cx="4348480" cy="4656328"/>
          </a:xfrm>
        </p:spPr>
        <p:txBody>
          <a:bodyPr>
            <a:normAutofit/>
          </a:bodyPr>
          <a:lstStyle/>
          <a:p>
            <a:r>
              <a:rPr lang="ru-RU" sz="4300" dirty="0"/>
              <a:t>Отчет Центра стажировки и повышения квалификации АГКА</a:t>
            </a:r>
            <a:r>
              <a:rPr lang="en-US" sz="4300" dirty="0"/>
              <a:t> </a:t>
            </a:r>
            <a:r>
              <a:rPr lang="ru-RU" sz="4300" dirty="0"/>
              <a:t>за 2019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0EDF6-8A2B-412E-8971-DAC866D1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0" y="1036320"/>
            <a:ext cx="677672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5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4CBE7-99F2-4DF8-8FC1-4462DB3A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211641" cy="4601183"/>
          </a:xfrm>
        </p:spPr>
        <p:txBody>
          <a:bodyPr>
            <a:normAutofit/>
          </a:bodyPr>
          <a:lstStyle/>
          <a:p>
            <a:r>
              <a:rPr lang="ru-RU" sz="3200" dirty="0"/>
              <a:t>Большинство опрошенных адвокатов высказалось за проведение повышения квалификации в Центре при коллегии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42C1908-11B7-41F8-A5C1-853792B24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3200" y="1685285"/>
            <a:ext cx="7477760" cy="45224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72D976-4CB6-4011-BAF6-63B3EDF3F9E3}"/>
              </a:ext>
            </a:extLst>
          </p:cNvPr>
          <p:cNvSpPr/>
          <p:nvPr/>
        </p:nvSpPr>
        <p:spPr>
          <a:xfrm>
            <a:off x="3868738" y="477506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Дальнейшие пути и направления совершенствования работы центра: результаты опроса</a:t>
            </a:r>
          </a:p>
        </p:txBody>
      </p:sp>
    </p:spTree>
    <p:extLst>
      <p:ext uri="{BB962C8B-B14F-4D97-AF65-F5344CB8AC3E}">
        <p14:creationId xmlns:p14="http://schemas.microsoft.com/office/powerpoint/2010/main" val="105944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97994-3376-4E5C-B7E9-8A38FDE7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Дальнейшие пути и направления совершенствования работы центра: результаты опроса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F0B7D-D420-429D-80C4-E2903C46E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Большинство опрошенных адвокатов высказалось за проведение занятий по повышению квалификации силами адвокатского сообщества в основном в субботние дни</a:t>
            </a:r>
          </a:p>
          <a:p>
            <a:r>
              <a:rPr lang="ru-RU" dirty="0"/>
              <a:t>Проводить повышение квалификации одним курсом, направленным на отработку конкретных навыков, в несколько часов</a:t>
            </a:r>
          </a:p>
          <a:p>
            <a:r>
              <a:rPr lang="ru-RU" dirty="0"/>
              <a:t>Лекции, семинары и тренинги являются предпочтительной формой обучения</a:t>
            </a:r>
          </a:p>
          <a:p>
            <a:r>
              <a:rPr lang="ru-RU" dirty="0"/>
              <a:t>Есть большой интерес к занятиям по вопросам института специальных знаний (особенности назначения и проведения судебных экспертиз)</a:t>
            </a:r>
          </a:p>
          <a:p>
            <a:r>
              <a:rPr lang="ru-RU" dirty="0"/>
              <a:t>Наиболее востребованные отрасли права для повышения квалификации: уголовное, уголовно-процессуальное, гражданское, гражданское процессуальное, налоговое, административное право.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82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C4DB67-7DF3-4665-A846-0F92C8892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14375"/>
            <a:ext cx="4714239" cy="5462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/>
              <a:t>За отчетный период Центр стажировки и повышения квалификации адвокатов Алматинской городской коллегии адвокатов продолжил свою работу по проведению занятий  для лиц, желающих приобрести статус адвокатов (стажеров), проведение курсов повышения квалификации для членов коллегии, а также обеспечение содействия коллегии в части законотворческой деятельности и взаимодействия с уполномоченными государственными органами, международными организациями и партнерами.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93A171-CB8A-4A71-B683-950D75E7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20" y="1209040"/>
            <a:ext cx="550672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91BC2-A02B-4B14-9FA6-AB002A33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/>
          </a:bodyPr>
          <a:lstStyle/>
          <a:p>
            <a:r>
              <a:rPr lang="ru-RU" sz="2800" b="1" dirty="0"/>
              <a:t>Организация стажировки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0B392-45D0-46AE-9D6B-44965B49F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98880"/>
            <a:ext cx="5786119" cy="49780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Всего было допущено к прохождению стажировки 103 кандидата.</a:t>
            </a:r>
          </a:p>
          <a:p>
            <a:pPr marL="0" indent="0">
              <a:buNone/>
            </a:pPr>
            <a:r>
              <a:rPr lang="ru-RU" dirty="0"/>
              <a:t>Успешно прошли стажировку и получили положительные заключения:</a:t>
            </a:r>
          </a:p>
          <a:p>
            <a:pPr marL="0" indent="0">
              <a:buNone/>
            </a:pPr>
            <a:r>
              <a:rPr lang="ru-RU" dirty="0"/>
              <a:t>25.02.2019	- 14	стажеров</a:t>
            </a:r>
          </a:p>
          <a:p>
            <a:pPr marL="0" indent="0">
              <a:buNone/>
            </a:pPr>
            <a:r>
              <a:rPr lang="ru-RU" dirty="0"/>
              <a:t>23.05.2019	- 29	стажеров</a:t>
            </a:r>
          </a:p>
          <a:p>
            <a:pPr marL="0" indent="0">
              <a:buNone/>
            </a:pPr>
            <a:r>
              <a:rPr lang="ru-RU" dirty="0"/>
              <a:t>17.07.2019	- 9	стажеров</a:t>
            </a:r>
          </a:p>
          <a:p>
            <a:pPr marL="0" indent="0">
              <a:buNone/>
            </a:pPr>
            <a:r>
              <a:rPr lang="ru-RU" dirty="0"/>
              <a:t>17.09.2019	- 9	стажеров</a:t>
            </a:r>
          </a:p>
          <a:p>
            <a:pPr marL="0" indent="0">
              <a:buNone/>
            </a:pPr>
            <a:r>
              <a:rPr lang="ru-RU" dirty="0"/>
              <a:t>23.10.2019	- 21	стажеров</a:t>
            </a:r>
          </a:p>
          <a:p>
            <a:pPr marL="0" indent="0">
              <a:buNone/>
            </a:pPr>
            <a:r>
              <a:rPr lang="ru-RU" dirty="0"/>
              <a:t>05.12.2019	- 13	стажеров</a:t>
            </a:r>
          </a:p>
          <a:p>
            <a:pPr marL="0" indent="0">
              <a:buNone/>
            </a:pPr>
            <a:r>
              <a:rPr lang="ru-RU" dirty="0"/>
              <a:t>Итого :	95	</a:t>
            </a:r>
          </a:p>
          <a:p>
            <a:pPr marL="0" indent="0">
              <a:buNone/>
            </a:pPr>
            <a:r>
              <a:rPr lang="ru-RU" dirty="0"/>
              <a:t>Занятия в Центра стажировки проводят адвокаты:</a:t>
            </a:r>
          </a:p>
          <a:p>
            <a:pPr marL="0" indent="0">
              <a:buNone/>
            </a:pPr>
            <a:r>
              <a:rPr lang="ru-RU" dirty="0" err="1"/>
              <a:t>Баткалова</a:t>
            </a:r>
            <a:r>
              <a:rPr lang="ru-RU" dirty="0"/>
              <a:t> Ш.Б. пятница с 16.00 до 17.30 на государственном языке;</a:t>
            </a:r>
          </a:p>
          <a:p>
            <a:pPr marL="0" indent="0">
              <a:buNone/>
            </a:pPr>
            <a:r>
              <a:rPr lang="ru-RU" dirty="0" err="1"/>
              <a:t>Драмарецкая</a:t>
            </a:r>
            <a:r>
              <a:rPr lang="ru-RU" dirty="0"/>
              <a:t> И.Н. среда, четверг с 18.00 до19.30;</a:t>
            </a:r>
          </a:p>
          <a:p>
            <a:pPr marL="0" indent="0">
              <a:buNone/>
            </a:pPr>
            <a:r>
              <a:rPr lang="ru-RU" dirty="0" err="1"/>
              <a:t>Стуканов</a:t>
            </a:r>
            <a:r>
              <a:rPr lang="ru-RU" dirty="0"/>
              <a:t> Ю.С. понедельник, вторник с 18.00 до 19.30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3CFAC-FB71-425D-A43E-5C148E6DA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9"/>
          <a:stretch/>
        </p:blipFill>
        <p:spPr>
          <a:xfrm>
            <a:off x="6471920" y="1696720"/>
            <a:ext cx="5303520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24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2EF8B-C69C-4004-AC48-7C1DA3D8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771525"/>
            <a:ext cx="3180080" cy="52387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В 2019 году проведено 36 занятий по повышению квалификации адвокатов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B3797A1B-5478-4EBC-B307-EC0FAE3BE5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365024"/>
              </p:ext>
            </p:extLst>
          </p:nvPr>
        </p:nvGraphicFramePr>
        <p:xfrm>
          <a:off x="3787775" y="385445"/>
          <a:ext cx="8068945" cy="6390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324">
                  <a:extLst>
                    <a:ext uri="{9D8B030D-6E8A-4147-A177-3AD203B41FA5}">
                      <a16:colId xmlns:a16="http://schemas.microsoft.com/office/drawing/2014/main" val="1749995372"/>
                    </a:ext>
                  </a:extLst>
                </a:gridCol>
                <a:gridCol w="6972621">
                  <a:extLst>
                    <a:ext uri="{9D8B030D-6E8A-4147-A177-3AD203B41FA5}">
                      <a16:colId xmlns:a16="http://schemas.microsoft.com/office/drawing/2014/main" val="1058917920"/>
                    </a:ext>
                  </a:extLst>
                </a:gridCol>
              </a:tblGrid>
              <a:tr h="318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386584667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19.01.2019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ПРАВОВОЙ СТАТУС АДВОКАТА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383302449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26.01.2019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ЮРИДИЧЕСКАЯ БЕЗОПАСТНОСТЬ АДВОКАТОВ И ОБЩИЙ ОБЗОР ДИСЦИПЛИНАРНОЙ ПРАКТИКИ АГКА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775914137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31.01.2019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ВСТРЕЧА С ПРЕДСТАВИТЕЛЯМИ СУДА МФЦА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876231787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02.02.2019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СТАТУС АДВОКАТА В ГРАЖДАНСКОМ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368015899"/>
                  </a:ext>
                </a:extLst>
              </a:tr>
              <a:tr h="578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09.02.2019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ИЗМЕНЕНИЙ В ЗАКОНОДАТЕЛЬСТВЕ О ГАРАНТИРОВАННОЙ ГОСУДАРСТВОМ ЮРИДИЧЕСКОЙ ПОМОЩИ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83758944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16.02.2019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ЗАЩИТА АДВОКАТОВ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297538323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16.03.2019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ПРАКТИЧЕСКИЕ ВОПРОСЫ ПРОФЕССИОНАЛЬНОЙ ЭТИКИ В ДЕЯТЕЛЬНОСТИ АДВОКАТА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040057255"/>
                  </a:ext>
                </a:extLst>
              </a:tr>
              <a:tr h="8135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30.03.2019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УГОЛОВНО-ПРАВОВОЙ АНАЛИЗ ВЫПИСКИ СЧЕТОВ-ФАКТУР БЕЗ ФАКТИЧЕСКОГО ВЫПОЛНЕНИЯ РАБОТ, ОКАЗАНИЯ УСЛУГ, ОТГРУЗКИ ТОВАРОВ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712379203"/>
                  </a:ext>
                </a:extLst>
              </a:tr>
              <a:tr h="1088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06.04.2019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АКТУАЛЬНЫЕ ВОПРОСЫ СОБЛЮДЕНИЯ МЕТОДОЛОГИЧЕСКИХ И УГОЛОВНО-ПРОЦЕССУАЛЬНЫХ СТАНДАРТОВ СУДЕБНО-ЭКСПЕРТНОЙ ДЕЯТЕЛЬНОСТИ. ПРОБЛЕМЫ НАЗНАЧЕНИЯ И ПРОИЗВОДСТВА СУДЕБНЫХ ЭКСПЕРТИЗ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3427214456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ОРГАНИЗАЦИЯ И ОБЕСПЕЧЕНИЕ ГАРАНТИРОВАННОЙ ГОСУДАРСТВОМ ЮРИДИЧЕСКОЙ ПОМОЩИ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966482396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ЗАКОНОДАТЕЛЬСТВА, РЕГЛАМЕНТИРУЮЩЕГО НАЛОГООБЛОЖЕНИЕ АДВОКАТСКОЙ ДЕЯТЕЛЬНОСТИ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672396884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АКТУАЛЬНЫЕ ВОПРОСЫ НАСЛЕДСТВЕННОГО ПРАВА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427082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45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E0DDF-C7CE-4810-9D71-A503D32B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Всего имело место 1142 посещения занятий адвокатами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9370E32-3DB6-4DDB-9924-62A7EF811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420637"/>
              </p:ext>
            </p:extLst>
          </p:nvPr>
        </p:nvGraphicFramePr>
        <p:xfrm>
          <a:off x="3333749" y="276225"/>
          <a:ext cx="8524875" cy="6424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405">
                  <a:extLst>
                    <a:ext uri="{9D8B030D-6E8A-4147-A177-3AD203B41FA5}">
                      <a16:colId xmlns:a16="http://schemas.microsoft.com/office/drawing/2014/main" val="3734868193"/>
                    </a:ext>
                  </a:extLst>
                </a:gridCol>
                <a:gridCol w="6498470">
                  <a:extLst>
                    <a:ext uri="{9D8B030D-6E8A-4147-A177-3AD203B41FA5}">
                      <a16:colId xmlns:a16="http://schemas.microsoft.com/office/drawing/2014/main" val="3943377174"/>
                    </a:ext>
                  </a:extLst>
                </a:gridCol>
              </a:tblGrid>
              <a:tr h="25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18.05.2019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СТАТУС АДВОКАТА В УГОЛОВНОМ ПРОЦЕССЕ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697276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25.05.2019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СТАНДАРТЫ ПРОФЕССИОНАЛЬНОЙ ЭТИКИ И ЮРИДИЧЕСКАЯ БЕЗОПАСНОСТЬ АДВОКАТОВ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285098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01.06.2019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СТАТУС АДВОКАТА В ГРАЖДАНСКОМ ПРОЦЕССЕ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7235603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08.06.2019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ОСНОВНЫЕ ПРАВИЛА СОСТАВЛЕНИЯ ОТЧЕТНОСТИ АДВОКАТА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769649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15.06.2019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ОСНОВНЫХ ИЗМЕНЕНИЙ В УГОЛОВНО-ПРОЦЕССУАЛЬНОЕ ЗАКОНОДАТЕЛЬСТВО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788893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06.07.2019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ДИСЦИПЛИНАРНОЙ ПРАКТИКИ АГКА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783114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13.07.2019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ВОПРОСЫ НАЛОГОВЫХ ПРОВЕРОК - ПРАКТИКА ОБЖАЛОВАНИЯ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22431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20.07.2019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ОСОБЕННОСТИ ЗАЩИТЫ В СУДЕ ПРИСЯЖНЫХ НА ПРИМЕРЕ КОНКРЕТНОГО ДЕЛА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2024442"/>
                  </a:ext>
                </a:extLst>
              </a:tr>
              <a:tr h="1027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25.07.2019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РАЗЪЯСНИТЕЛЬНЫЕ РАБОТЫ ПО ЗАКОНОДАТЕЛЬСТВУ В СФЕРЕ ПОД/ФТ С ГОСУДАРСТВЕННЫМИ ОРГАНАМИ РЕГУЛЯТОРАМИ, ОБЩЕСТВЕННЫМИ ОРГАНИЗАЦИЯМИ И СУБЪЕКТАМИ ФИНАНСОВОГО МОНИТОРИНГА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24982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27.07.2019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ВВЕДЕНИЕ В ОБЩЕЕ ПРАВО И СИСТЕМА СУДЕБНОГО ПРЕЦЕДЕНТНОГО ПРАВА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88757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10.08.2019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ЮРИДИЧЕЧКАЯ БЕЗОПАСНОСТЬ АДВОКАТА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250459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03.09.2019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ТАКТИКА ЗАЩИТЫ ПРИ КОНФЛИКТЕ ЮРИДИЧЕСКОГО ЛИЦА С ПРАВООХРАНИТЕЛЬНЫМИ ОРГАНАМИ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3365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14.09.2019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ПРАВОВОЙ СТАТУС АДВОКАТА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993422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21.09.2019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СТАТУС АДВОКАТА В ГРАЖДАНСКОМ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77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12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5146E-5571-4032-93A8-9B482C6C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99881" cy="4601183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Всего занятия посетил 281 адвокат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78D58674-DAFF-439A-ABC0-E8C3C57EC6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795646"/>
              </p:ext>
            </p:extLst>
          </p:nvPr>
        </p:nvGraphicFramePr>
        <p:xfrm>
          <a:off x="3790950" y="476250"/>
          <a:ext cx="8001000" cy="5810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1877">
                  <a:extLst>
                    <a:ext uri="{9D8B030D-6E8A-4147-A177-3AD203B41FA5}">
                      <a16:colId xmlns:a16="http://schemas.microsoft.com/office/drawing/2014/main" val="2752763686"/>
                    </a:ext>
                  </a:extLst>
                </a:gridCol>
                <a:gridCol w="6099123">
                  <a:extLst>
                    <a:ext uri="{9D8B030D-6E8A-4147-A177-3AD203B41FA5}">
                      <a16:colId xmlns:a16="http://schemas.microsoft.com/office/drawing/2014/main" val="811150706"/>
                    </a:ext>
                  </a:extLst>
                </a:gridCol>
              </a:tblGrid>
              <a:tr h="79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28.09.2019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ИНСТИТУТ ПРОЦЕССУАЛЬНЫХ СОГЛАШЕНИЙ В УГОЛОВНОМ СУДОПРОИЗВОДСТВЕ. СПЕЦИФИКА И НЬАНСЫ ПРИМЕНЕНИЯ.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90190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04.10.2019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ОСОБЕННОСТИ ЗАЩИТЫ ПО ОТДЕЛЬНЫМ КАТЕГОРИЯМ УГОЛОВНЫХ ДЕЛ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5219925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11.10.2019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ФОРМЫ ОТЧЕТНОСТИ И ДЕЛОПРОИЗВОДСТВО АДВОКАТА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02432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19.10.2019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ПРАВО НА ПОМОЩЬ АДВОКАТА-ЗАЩИТНИКА ПО УГОЛОВНЫМ ДЕЛАМ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16633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02.11.2019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АКТУАЛЬНЫЕ ВОПРОСЫ СУДЕБНО-МЕДИЦИНСКОЙ ЭКСПЕРТИЗЫ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41415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09.11.2019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ОБЗОР ЗАКОНОПРОЕКТОВ, НАПРАВЛЕННЫХ НА ИЗМЕНЕНИЕ ПЕНАЛИСТИЧЕСКОГО ЗАКОНОДАТЕЛЬСТВА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7821473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16.11.2019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ЮРИДИЧЕСКАЯ ЗАЩИТА ОТ ВНУТРИКОРПОРАТИВНЫХ ХИЩЕНИЙ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009970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23.11.2019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ПРАКТИЧЕСКИЕ ВОПРОСЫ ВЗАИМОДЕЙСТВИЯ АДВОКАТОВ И НОТАРИУСОВ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8115896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30.11.2019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ИСТОРИЯ АДВОКАТУРЫ И ГАРАНТИИ АДВОКАТСКОЙ ДЕЯТЕЛЬНОСТИ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019414"/>
                  </a:ext>
                </a:extLst>
              </a:tr>
              <a:tr h="79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07.12.2019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ВОЗМОЖНОСТИ МОЛЕКУЛЯРНО-ГЕНЕТИЧЕСКОЙ ЭКСПЕРТИЗЫ В ГРАЖДАНСКОМ И УГОЛОВНОМ СУДОПРОИЗВОДСТВЕ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000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65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59E26-A930-40F7-A031-2DB1AE676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Мероприятия, проведенные с участием сотрудников Центра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A2AEF1-283B-4CEA-B659-542679B50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723292" cy="5120640"/>
          </a:xfrm>
        </p:spPr>
        <p:txBody>
          <a:bodyPr/>
          <a:lstStyle/>
          <a:p>
            <a:r>
              <a:rPr lang="ru-RU" dirty="0"/>
              <a:t>15 февраля 2019 года сотрудники Центра приняли участие во встрече с депутатами Парламента Республики Казахстан по вопросам совершенствования уголовно-процессуального законодательства.</a:t>
            </a:r>
          </a:p>
          <a:p>
            <a:r>
              <a:rPr lang="ru-RU" dirty="0"/>
              <a:t>В 2019 году совместно с Алматинским городским судом и с Верховным судом Республики Казахстан  проведены круглые столы, посвященные актуальным вопросам взаимодействия адвокатуры и судебной власти.</a:t>
            </a:r>
          </a:p>
          <a:p>
            <a:r>
              <a:rPr lang="ru-RU" dirty="0"/>
              <a:t>Сотрудники Центра приняли также участие в экспертной встрече с членом Комитета ООН по правам человека </a:t>
            </a:r>
            <a:r>
              <a:rPr lang="ru-RU" dirty="0" err="1"/>
              <a:t>Санцин</a:t>
            </a:r>
            <a:r>
              <a:rPr lang="ru-RU" dirty="0"/>
              <a:t> В. по имплементации соображений Комитетов ООН по правам человека в Астане 28 ноября 2019 года.</a:t>
            </a:r>
          </a:p>
        </p:txBody>
      </p:sp>
    </p:spTree>
    <p:extLst>
      <p:ext uri="{BB962C8B-B14F-4D97-AF65-F5344CB8AC3E}">
        <p14:creationId xmlns:p14="http://schemas.microsoft.com/office/powerpoint/2010/main" val="206219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DA6DB-D07A-4AB7-8BE8-A830E301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Мероприятия, проведенные с участием сотрудников Центра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EE5E3-8BC5-42B3-B796-EDD682D80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72720"/>
            <a:ext cx="7315200" cy="165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Сотрудники Центра приняли активное участие в организации и работе IV Казахстанского Форума адвокатов «Право на защиту и состязательность: эффективная реализация в Казахстане» 15 ноября 2019 года.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C35B28-5DF2-4FC1-9E9D-AAA51932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5" b="3103"/>
          <a:stretch/>
        </p:blipFill>
        <p:spPr>
          <a:xfrm>
            <a:off x="3513762" y="1524000"/>
            <a:ext cx="8260422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2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8DF95-9B03-4803-838D-3EEF3F3B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Дальнейшие пути и направления совершенствования работы центра: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95A305-6040-4316-B4D2-665AC4F1D388}"/>
              </a:ext>
            </a:extLst>
          </p:cNvPr>
          <p:cNvSpPr/>
          <p:nvPr/>
        </p:nvSpPr>
        <p:spPr>
          <a:xfrm>
            <a:off x="4277360" y="568959"/>
            <a:ext cx="625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1. Необходимо расширение площади</a:t>
            </a:r>
          </a:p>
        </p:txBody>
      </p:sp>
      <p:pic>
        <p:nvPicPr>
          <p:cNvPr id="10" name="Объект 9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79CDC5E-1C15-4D8A-8E4C-3E5D16D63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97" y="1364344"/>
            <a:ext cx="7305882" cy="4119786"/>
          </a:xfrm>
        </p:spPr>
      </p:pic>
    </p:spTree>
    <p:extLst>
      <p:ext uri="{BB962C8B-B14F-4D97-AF65-F5344CB8AC3E}">
        <p14:creationId xmlns:p14="http://schemas.microsoft.com/office/powerpoint/2010/main" val="129869285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Ви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441</TotalTime>
  <Words>783</Words>
  <Application>Microsoft Office PowerPoint</Application>
  <PresentationFormat>Широкоэкранный</PresentationFormat>
  <Paragraphs>110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Century Schoolbook</vt:lpstr>
      <vt:lpstr>Corbel</vt:lpstr>
      <vt:lpstr>Trebuchet MS</vt:lpstr>
      <vt:lpstr>Wingdings 2</vt:lpstr>
      <vt:lpstr>Wingdings 3</vt:lpstr>
      <vt:lpstr>Рамка</vt:lpstr>
      <vt:lpstr>Вид</vt:lpstr>
      <vt:lpstr>Аспект</vt:lpstr>
      <vt:lpstr>Отчет Центра стажировки и повышения квалификации АГКА за 2019 год</vt:lpstr>
      <vt:lpstr>Презентация PowerPoint</vt:lpstr>
      <vt:lpstr>Организация стажировки</vt:lpstr>
      <vt:lpstr>В 2019 году проведено 36 занятий по повышению квалификации адвокатов</vt:lpstr>
      <vt:lpstr>Всего имело место 1142 посещения занятий адвокатами</vt:lpstr>
      <vt:lpstr>Всего занятия посетил 281 адвокат</vt:lpstr>
      <vt:lpstr>Мероприятия, проведенные с участием сотрудников Центра</vt:lpstr>
      <vt:lpstr>Мероприятия, проведенные с участием сотрудников Центра</vt:lpstr>
      <vt:lpstr>Дальнейшие пути и направления совершенствования работы центра: </vt:lpstr>
      <vt:lpstr>Большинство опрошенных адвокатов высказалось за проведение повышения квалификации в Центре при коллегии </vt:lpstr>
      <vt:lpstr>Дальнейшие пути и направления совершенствования работы центра: результаты опроса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Центра стажировки и повышения квалификации АГКА</dc:title>
  <dc:creator>Данияр</dc:creator>
  <cp:lastModifiedBy>Ярослав Вуйко</cp:lastModifiedBy>
  <cp:revision>19</cp:revision>
  <dcterms:created xsi:type="dcterms:W3CDTF">2020-02-06T11:45:52Z</dcterms:created>
  <dcterms:modified xsi:type="dcterms:W3CDTF">2020-02-13T11:03:48Z</dcterms:modified>
</cp:coreProperties>
</file>