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howGuides="1">
      <p:cViewPr varScale="1">
        <p:scale>
          <a:sx n="86" d="100"/>
          <a:sy n="86" d="100"/>
        </p:scale>
        <p:origin x="562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1A8D7CD-8991-473A-98DD-9481C69F516C}" type="datetime1">
              <a:rPr lang="ru-RU" smtClean="0"/>
              <a:t>07.02.2020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9E2E-5006-462F-9CFF-40BE8892199F}" type="datetime1">
              <a:rPr lang="ru-RU" smtClean="0"/>
              <a:pPr/>
              <a:t>07.02.2020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6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54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496C0B-B31D-497F-9CE4-6E431D417F46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5F7D0D-9C0B-42C0-9BF9-5FB54A607EF4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3E89C5-D85E-4904-A3B3-21A025A36710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1CBF33-99D0-4B58-882B-5267B7A4CC16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F105AF-73C1-4F69-BBE7-4B515F245F84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D999AE-4496-4A50-B2C7-3CFC0508C87E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5B330E-76FE-4B0A-B62E-9DA8ADBB56B9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6039CF-334C-46F0-98D6-52EB300FDF3E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30C9EF-6ECF-471E-9B05-297DB3344CFA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5CFBC1-777C-451A-8A03-EE746BBDCB41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D312389-0A3B-4391-96D8-8E3F6108E838}" type="datetime1">
              <a:rPr lang="ru-RU" noProof="0" smtClean="0"/>
              <a:t>07.02.2020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AEAE4A8-A6E5-453E-B946-FB774B73F48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764" y="692696"/>
            <a:ext cx="8352928" cy="2520280"/>
          </a:xfrm>
        </p:spPr>
        <p:txBody>
          <a:bodyPr rtlCol="0">
            <a:normAutofit/>
          </a:bodyPr>
          <a:lstStyle/>
          <a:p>
            <a:pPr rtl="0"/>
            <a:r>
              <a:rPr lang="ru-RU" sz="6600" dirty="0"/>
              <a:t>Отчёт Комиссии </a:t>
            </a:r>
            <a:br>
              <a:rPr lang="ru-RU" sz="6600" dirty="0"/>
            </a:br>
            <a:r>
              <a:rPr lang="ru-RU" sz="6600" dirty="0"/>
              <a:t>по адвокатской этики</a:t>
            </a: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206F7E-23CE-4653-B488-FFBC87D4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своей работе Комиссия руководствуется следующими нормативными документами: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07E2F9-3B29-41CF-ADA2-67F831A9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Положением о Комиссии по адвокатской этике</a:t>
            </a:r>
          </a:p>
          <a:p>
            <a:r>
              <a:rPr lang="ru-RU" sz="3200" dirty="0"/>
              <a:t>Кодексом профессиональной этике адвокатов</a:t>
            </a:r>
          </a:p>
          <a:p>
            <a:r>
              <a:rPr lang="ru-RU" sz="3200" dirty="0"/>
              <a:t>Законом об адвокатской деятельности</a:t>
            </a:r>
          </a:p>
          <a:p>
            <a:r>
              <a:rPr lang="ru-RU" sz="3200" dirty="0"/>
              <a:t>Уставом АГКА</a:t>
            </a:r>
          </a:p>
          <a:p>
            <a:r>
              <a:rPr lang="ru-RU" sz="3200" dirty="0"/>
              <a:t>Постановлениями Президиума, касающиеся адвокатской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18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58FD3-4FD7-412F-93AB-7E508515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24" y="0"/>
            <a:ext cx="10213776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Поступило обращений в 2019 г. в сравнении с 2018 г.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06AA2EFE-55C8-4E1D-88A9-000F790873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254890"/>
              </p:ext>
            </p:extLst>
          </p:nvPr>
        </p:nvGraphicFramePr>
        <p:xfrm>
          <a:off x="0" y="836712"/>
          <a:ext cx="12188826" cy="602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356">
                  <a:extLst>
                    <a:ext uri="{9D8B030D-6E8A-4147-A177-3AD203B41FA5}">
                      <a16:colId xmlns:a16="http://schemas.microsoft.com/office/drawing/2014/main" val="3058328621"/>
                    </a:ext>
                  </a:extLst>
                </a:gridCol>
                <a:gridCol w="2535528">
                  <a:extLst>
                    <a:ext uri="{9D8B030D-6E8A-4147-A177-3AD203B41FA5}">
                      <a16:colId xmlns:a16="http://schemas.microsoft.com/office/drawing/2014/main" val="1409255266"/>
                    </a:ext>
                  </a:extLst>
                </a:gridCol>
                <a:gridCol w="4062942">
                  <a:extLst>
                    <a:ext uri="{9D8B030D-6E8A-4147-A177-3AD203B41FA5}">
                      <a16:colId xmlns:a16="http://schemas.microsoft.com/office/drawing/2014/main" val="1648659267"/>
                    </a:ext>
                  </a:extLst>
                </a:gridCol>
              </a:tblGrid>
              <a:tr h="5017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2019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688415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38810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От граждан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688956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От юр.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04335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Из ДЮ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046081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Из суда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219840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Докладная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263854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Из Полиции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354861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Из прокуратуры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18367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Из КНБ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175846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Прекращено (по заявлению)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941315"/>
                  </a:ext>
                </a:extLst>
              </a:tr>
              <a:tr h="501774">
                <a:tc>
                  <a:txBody>
                    <a:bodyPr/>
                    <a:lstStyle/>
                    <a:p>
                      <a:r>
                        <a:rPr lang="ru-RU" sz="2400" dirty="0"/>
                        <a:t>Ходатайства о возбуждении д/п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305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5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Деловой контраст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870694_TF02895266.potx" id="{16432B4B-B661-4108-AF30-DE0EBB899A27}" vid="{278A82A8-3C16-41B1-979D-36A195C8C230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220E13-D325-4A9E-AA7A-0D1409275E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Деловая презентация с контрастным дизайном (широкоэкранный формат)</Template>
  <TotalTime>16</TotalTime>
  <Words>106</Words>
  <Application>Microsoft Office PowerPoint</Application>
  <PresentationFormat>Произвольный</PresentationFormat>
  <Paragraphs>43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Franklin Gothic Medium</vt:lpstr>
      <vt:lpstr>Деловой контраст 16x9</vt:lpstr>
      <vt:lpstr>Отчёт Комиссии  по адвокатской этики</vt:lpstr>
      <vt:lpstr>В своей работе Комиссия руководствуется следующими нормативными документами: </vt:lpstr>
      <vt:lpstr>Поступило обращений в 2019 г. в сравнении с 2018 г.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Комиссии  по адвокатской этики</dc:title>
  <dc:creator>Ярослав Вуйко</dc:creator>
  <cp:lastModifiedBy>Ярослав Вуйко</cp:lastModifiedBy>
  <cp:revision>2</cp:revision>
  <dcterms:created xsi:type="dcterms:W3CDTF">2020-02-07T13:05:19Z</dcterms:created>
  <dcterms:modified xsi:type="dcterms:W3CDTF">2020-02-07T13:21:54Z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