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7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Формы</a:t>
            </a:r>
            <a:r>
              <a:rPr lang="ru-RU" baseline="0" dirty="0"/>
              <a:t> организации адвокатской деятельности.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2978377702787149E-2"/>
          <c:w val="1"/>
          <c:h val="0.840656480439945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Организационно-правовая форма
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C0D-4CB5-B782-8443721A5535}"/>
              </c:ext>
            </c:extLst>
          </c:dPt>
          <c:dPt>
            <c:idx val="1"/>
            <c:bubble3D val="0"/>
            <c:spPr>
              <a:solidFill>
                <a:schemeClr val="accent2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C0D-4CB5-B782-8443721A5535}"/>
              </c:ext>
            </c:extLst>
          </c:dPt>
          <c:dPt>
            <c:idx val="2"/>
            <c:bubble3D val="0"/>
            <c:spPr>
              <a:solidFill>
                <a:schemeClr val="accent3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C0D-4CB5-B782-8443721A5535}"/>
              </c:ext>
            </c:extLst>
          </c:dPt>
          <c:dPt>
            <c:idx val="3"/>
            <c:bubble3D val="0"/>
            <c:spPr>
              <a:solidFill>
                <a:schemeClr val="accent4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C0D-4CB5-B782-8443721A5535}"/>
              </c:ext>
            </c:extLst>
          </c:dPt>
          <c:dPt>
            <c:idx val="4"/>
            <c:bubble3D val="0"/>
            <c:explosion val="17"/>
            <c:spPr>
              <a:solidFill>
                <a:schemeClr val="accent5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C0D-4CB5-B782-8443721A5535}"/>
              </c:ext>
            </c:extLst>
          </c:dPt>
          <c:dLbls>
            <c:dLbl>
              <c:idx val="0"/>
              <c:layout>
                <c:manualLayout>
                  <c:x val="6.0150375939849468E-2"/>
                  <c:y val="-8.134920634920642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baseline="0" dirty="0"/>
                      <a:t>В 16 юридических консультациях</a:t>
                    </a:r>
                    <a:r>
                      <a:rPr lang="ru-RU" baseline="0" dirty="0"/>
                      <a:t>
</a:t>
                    </a:r>
                    <a:fld id="{BE4033DB-8692-40B8-8D27-853893C378CF}" type="VALUE">
                      <a:rPr lang="ru-RU" sz="2400" b="1" baseline="0" smtClean="0"/>
                      <a:pPr/>
                      <a:t>[ЗНАЧЕНИЕ]</a:t>
                    </a:fld>
                    <a:r>
                      <a:rPr lang="ru-RU" sz="2400" b="1" baseline="0" dirty="0"/>
                      <a:t>
</a:t>
                    </a:r>
                    <a:fld id="{AE32F003-5AE5-49C0-9C1E-D176D59109B9}" type="PERCENTAGE">
                      <a:rPr lang="ru-RU" sz="2400" b="1" baseline="0" dirty="0"/>
                      <a:pPr/>
                      <a:t>[ПРОЦЕНТ]</a:t>
                    </a:fld>
                    <a:endParaRPr lang="ru-RU" sz="2400" b="1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C0D-4CB5-B782-8443721A5535}"/>
                </c:ext>
              </c:extLst>
            </c:dLbl>
            <c:dLbl>
              <c:idx val="1"/>
              <c:layout>
                <c:manualLayout>
                  <c:x val="-0.12781954887218044"/>
                  <c:y val="-6.9444444444444517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dirty="0"/>
                      <a:t>В 48 адвокатских конторах</a:t>
                    </a:r>
                  </a:p>
                  <a:p>
                    <a:fld id="{CE27FC15-D891-47E2-84BA-454E03242C24}" type="VALUE">
                      <a:rPr lang="ru-RU" sz="2000" b="1"/>
                      <a:pPr/>
                      <a:t>[ЗНАЧЕНИЕ]</a:t>
                    </a:fld>
                    <a:r>
                      <a:rPr lang="ru-RU" sz="2000" b="1" dirty="0"/>
                      <a:t>
</a:t>
                    </a:r>
                    <a:fld id="{0B0135F6-F52A-4A30-83BD-6DC22B376F62}" type="PERCENTAGE">
                      <a:rPr lang="ru-RU" sz="2000" b="1"/>
                      <a:pPr/>
                      <a:t>[ПРОЦЕНТ]</a:t>
                    </a:fld>
                    <a:endParaRPr lang="ru-RU" sz="2000" b="1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C0D-4CB5-B782-8443721A5535}"/>
                </c:ext>
              </c:extLst>
            </c:dLbl>
            <c:dLbl>
              <c:idx val="2"/>
              <c:layout>
                <c:manualLayout>
                  <c:x val="-0.16648764769065522"/>
                  <c:y val="0.1111111111111111"/>
                </c:manualLayout>
              </c:layout>
              <c:tx>
                <c:rich>
                  <a:bodyPr/>
                  <a:lstStyle/>
                  <a:p>
                    <a:fld id="{63B51B5E-6E54-4A7B-A759-49D620B6424E}" type="CATEGORYNAME">
                      <a:rPr lang="ru-RU" sz="2000" b="1" smtClean="0"/>
                      <a:pPr/>
                      <a:t>[ИМЯ КАТЕГОРИИ]</a:t>
                    </a:fld>
                    <a:endParaRPr lang="ru-RU" sz="2000" b="1" baseline="0" dirty="0"/>
                  </a:p>
                  <a:p>
                    <a:r>
                      <a:rPr lang="ru-RU" sz="4000" b="1" baseline="0" dirty="0"/>
                      <a:t> </a:t>
                    </a:r>
                    <a:fld id="{76BC2FA3-0E97-495A-8BB5-68951EFDE498}" type="VALUE">
                      <a:rPr lang="ru-RU" sz="2000" b="1" baseline="0" smtClean="0"/>
                      <a:pPr/>
                      <a:t>[ЗНАЧЕНИЕ]</a:t>
                    </a:fld>
                    <a:endParaRPr lang="ru-RU" sz="2000" b="1" baseline="0" dirty="0"/>
                  </a:p>
                  <a:p>
                    <a:r>
                      <a:rPr lang="ru-RU" sz="2000" b="1" baseline="0" dirty="0"/>
                      <a:t> </a:t>
                    </a:r>
                    <a:fld id="{20961E1A-FAAF-4ECD-9936-152F55DB27F1}" type="PERCENTAGE">
                      <a:rPr lang="ru-RU" sz="2000" b="1" baseline="0"/>
                      <a:pPr/>
                      <a:t>[ПРОЦЕНТ]</a:t>
                    </a:fld>
                    <a:endParaRPr lang="ru-RU" sz="2000" b="1" baseline="0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C0D-4CB5-B782-8443721A5535}"/>
                </c:ext>
              </c:extLst>
            </c:dLbl>
            <c:dLbl>
              <c:idx val="3"/>
              <c:layout>
                <c:manualLayout>
                  <c:x val="0"/>
                  <c:y val="7.341269841269841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D-4CB5-B782-8443721A55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В юридических консультациях </c:v>
                </c:pt>
                <c:pt idx="1">
                  <c:v>В адвокатских конторах </c:v>
                </c:pt>
                <c:pt idx="2">
                  <c:v>Индивидуально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527</c:v>
                </c:pt>
                <c:pt idx="1">
                  <c:v>114</c:v>
                </c:pt>
                <c:pt idx="2">
                  <c:v>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D-4CB5-B782-8443721A553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Численность адвокатов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Женщин</c:v>
                </c:pt>
              </c:strCache>
            </c:strRef>
          </c:tx>
          <c:spPr>
            <a:solidFill>
              <a:srgbClr val="00B0F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2019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432</c:v>
                </c:pt>
                <c:pt idx="1">
                  <c:v>407</c:v>
                </c:pt>
                <c:pt idx="2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1-4681-9642-FD9DE63C7F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2020</c:v>
                </c:pt>
                <c:pt idx="1">
                  <c:v>2019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443</c:v>
                </c:pt>
                <c:pt idx="1">
                  <c:v>385</c:v>
                </c:pt>
                <c:pt idx="2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1-4681-9642-FD9DE63C7F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7999128"/>
        <c:axId val="217999520"/>
      </c:barChart>
      <c:catAx>
        <c:axId val="21799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999520"/>
        <c:crosses val="autoZero"/>
        <c:auto val="1"/>
        <c:lblAlgn val="ctr"/>
        <c:lblOffset val="100"/>
        <c:noMultiLvlLbl val="0"/>
      </c:catAx>
      <c:valAx>
        <c:axId val="2179995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217999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Состав коллегии по стажу</a:t>
            </a:r>
          </a:p>
          <a:p>
            <a:pPr>
              <a:defRPr/>
            </a:pPr>
            <a:r>
              <a:rPr lang="ru-RU"/>
              <a:t>на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chemeClr val="accent1">
                <a:shade val="75000"/>
                <a:satMod val="130000"/>
              </a:schemeClr>
            </a:solidFill>
            <a:ln>
              <a:noFill/>
            </a:ln>
            <a:effectLst>
              <a:outerShdw blurRad="50800" dist="15240" dir="5400000" algn="tl" rotWithShape="0">
                <a:srgbClr val="000000">
                  <a:alpha val="75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 prstMaterial="flat">
              <a:bevelT w="0" h="0" prst="coolSlant"/>
              <a:contourClr>
                <a:scrgbClr r="0" g="0" b="0">
                  <a:shade val="35000"/>
                  <a:satMod val="130000"/>
                </a:scrgbClr>
              </a:contourClr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до 3-х лет</c:v>
                </c:pt>
                <c:pt idx="1">
                  <c:v>от 3-х до 5 лет</c:v>
                </c:pt>
                <c:pt idx="2">
                  <c:v>от 5 до 20 лет</c:v>
                </c:pt>
                <c:pt idx="3">
                  <c:v>от 20 до 30 лет</c:v>
                </c:pt>
                <c:pt idx="4">
                  <c:v>от 30 до 40 лет</c:v>
                </c:pt>
                <c:pt idx="5">
                  <c:v>свыше 40 лет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276</c:v>
                </c:pt>
                <c:pt idx="1">
                  <c:v>69</c:v>
                </c:pt>
                <c:pt idx="2">
                  <c:v>411</c:v>
                </c:pt>
                <c:pt idx="3">
                  <c:v>81</c:v>
                </c:pt>
                <c:pt idx="4">
                  <c:v>33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E-44FF-997F-3D3A5AE7E5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8000304"/>
        <c:axId val="218000696"/>
        <c:axId val="0"/>
      </c:bar3DChart>
      <c:catAx>
        <c:axId val="21800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000696"/>
        <c:crosses val="autoZero"/>
        <c:auto val="1"/>
        <c:lblAlgn val="ctr"/>
        <c:lblOffset val="100"/>
        <c:noMultiLvlLbl val="0"/>
      </c:catAx>
      <c:valAx>
        <c:axId val="218000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8000304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Состав коллегии по возрасту: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shade val="75000"/>
                <a:satMod val="130000"/>
              </a:schemeClr>
            </a:solidFill>
            <a:ln>
              <a:noFill/>
            </a:ln>
            <a:effectLst>
              <a:outerShdw blurRad="76200" dist="25400" dir="5400000" algn="tl" rotWithShape="0">
                <a:srgbClr val="000000">
                  <a:alpha val="55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 contourW="19050" prstMaterial="flat">
              <a:bevelT w="0" h="0" prst="coolSlant"/>
              <a:contourClr>
                <a:scrgbClr r="0" g="0" b="0">
                  <a:shade val="25000"/>
                  <a:satMod val="14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 30 лет</c:v>
                </c:pt>
                <c:pt idx="1">
                  <c:v>от 30 до 40 лет</c:v>
                </c:pt>
                <c:pt idx="2">
                  <c:v>от 40 до 50 лет</c:v>
                </c:pt>
                <c:pt idx="3">
                  <c:v>от 50 до 60 лет</c:v>
                </c:pt>
                <c:pt idx="4">
                  <c:v>свыше 60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152</c:v>
                </c:pt>
                <c:pt idx="2">
                  <c:v>205</c:v>
                </c:pt>
                <c:pt idx="3">
                  <c:v>234</c:v>
                </c:pt>
                <c:pt idx="4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8E-4D11-A670-66D5B3D4AB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shade val="75000"/>
                <a:satMod val="130000"/>
              </a:schemeClr>
            </a:solidFill>
            <a:ln>
              <a:noFill/>
            </a:ln>
            <a:effectLst>
              <a:outerShdw blurRad="76200" dist="25400" dir="5400000" algn="tl" rotWithShape="0">
                <a:srgbClr val="000000">
                  <a:alpha val="55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l"/>
            </a:scene3d>
            <a:sp3d contourW="19050" prstMaterial="flat">
              <a:bevelT w="0" h="0" prst="coolSlant"/>
              <a:contourClr>
                <a:scrgbClr r="0" g="0" b="0">
                  <a:shade val="25000"/>
                  <a:satMod val="140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 30 лет</c:v>
                </c:pt>
                <c:pt idx="1">
                  <c:v>от 30 до 40 лет</c:v>
                </c:pt>
                <c:pt idx="2">
                  <c:v>от 40 до 50 лет</c:v>
                </c:pt>
                <c:pt idx="3">
                  <c:v>от 50 до 60 лет</c:v>
                </c:pt>
                <c:pt idx="4">
                  <c:v>свыше 60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</c:v>
                </c:pt>
                <c:pt idx="1">
                  <c:v>166</c:v>
                </c:pt>
                <c:pt idx="2">
                  <c:v>248</c:v>
                </c:pt>
                <c:pt idx="3">
                  <c:v>247</c:v>
                </c:pt>
                <c:pt idx="4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8E-4D11-A670-66D5B3D4A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7995992"/>
        <c:axId val="217997560"/>
      </c:barChart>
      <c:catAx>
        <c:axId val="217995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997560"/>
        <c:crosses val="autoZero"/>
        <c:auto val="1"/>
        <c:lblAlgn val="ctr"/>
        <c:lblOffset val="100"/>
        <c:noMultiLvlLbl val="0"/>
      </c:catAx>
      <c:valAx>
        <c:axId val="217997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7995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Оказанная юридическая помощь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Оказаная юридическая помощь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chemeClr val="accent1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contourW="19050"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7AC-4FFE-B268-67F586F9E730}"/>
              </c:ext>
            </c:extLst>
          </c:dPt>
          <c:dPt>
            <c:idx val="1"/>
            <c:bubble3D val="0"/>
            <c:spPr>
              <a:solidFill>
                <a:schemeClr val="accent2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contourW="19050"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7AC-4FFE-B268-67F586F9E730}"/>
              </c:ext>
            </c:extLst>
          </c:dPt>
          <c:dPt>
            <c:idx val="2"/>
            <c:bubble3D val="0"/>
            <c:spPr>
              <a:solidFill>
                <a:schemeClr val="accent3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contourW="19050"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7AC-4FFE-B268-67F586F9E730}"/>
              </c:ext>
            </c:extLst>
          </c:dPt>
          <c:dPt>
            <c:idx val="3"/>
            <c:bubble3D val="0"/>
            <c:explosion val="17"/>
            <c:spPr>
              <a:solidFill>
                <a:schemeClr val="accent4">
                  <a:shade val="75000"/>
                  <a:satMod val="130000"/>
                </a:schemeClr>
              </a:solidFill>
              <a:ln>
                <a:noFill/>
              </a:ln>
              <a:effectLst>
                <a:outerShdw blurRad="76200" dist="25400" dir="5400000" algn="tl" rotWithShape="0">
                  <a:srgbClr val="000000">
                    <a:alpha val="5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contourW="19050" prstMaterial="flat">
                <a:bevelT w="0" h="0" prst="coolSlant"/>
                <a:contourClr>
                  <a:scrgbClr r="0" g="0" b="0">
                    <a:shade val="25000"/>
                    <a:satMod val="14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7AC-4FFE-B268-67F586F9E730}"/>
              </c:ext>
            </c:extLst>
          </c:dPt>
          <c:dLbls>
            <c:dLbl>
              <c:idx val="0"/>
              <c:layout>
                <c:manualLayout>
                  <c:x val="0.15120077948333546"/>
                  <c:y val="-0.1331735199766696"/>
                </c:manualLayout>
              </c:layout>
              <c:tx>
                <c:rich>
                  <a:bodyPr/>
                  <a:lstStyle/>
                  <a:p>
                    <a:fld id="{ABFEBFAD-1A02-4F47-B9A7-2F2AAA2AD6D0}" type="CATEGORYNAME">
                      <a:rPr lang="ru-RU" sz="1800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</a:p>
                  <a:p>
                    <a:fld id="{432352F6-5861-4F2B-920F-D63317F00AE9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 </a:t>
                    </a:r>
                  </a:p>
                  <a:p>
                    <a:fld id="{03C7147D-3B65-4EEF-BA35-D4D129CF9A5D}" type="PERCENTAGE">
                      <a:rPr lang="ru-RU" baseline="0" smtClean="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7AC-4FFE-B268-67F586F9E730}"/>
                </c:ext>
              </c:extLst>
            </c:dLbl>
            <c:dLbl>
              <c:idx val="1"/>
              <c:layout>
                <c:manualLayout>
                  <c:x val="-1.9256485691361326E-2"/>
                  <c:y val="3.8995859683685239E-3"/>
                </c:manualLayout>
              </c:layout>
              <c:tx>
                <c:rich>
                  <a:bodyPr/>
                  <a:lstStyle/>
                  <a:p>
                    <a:fld id="{1C064348-5FD8-4753-A380-0A49AD87EC62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</a:p>
                  <a:p>
                    <a:fld id="{454EBACF-2C53-409C-85FC-F7F1E8DCD3E4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 </a:t>
                    </a:r>
                  </a:p>
                  <a:p>
                    <a:fld id="{DA41967F-9285-44FC-8154-7D84F36064C3}" type="PERCENTAGE">
                      <a:rPr lang="ru-RU" baseline="0" smtClean="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7AC-4FFE-B268-67F586F9E730}"/>
                </c:ext>
              </c:extLst>
            </c:dLbl>
            <c:dLbl>
              <c:idx val="2"/>
              <c:layout>
                <c:manualLayout>
                  <c:x val="7.9139359006337576E-2"/>
                  <c:y val="6.4343168478080637E-2"/>
                </c:manualLayout>
              </c:layout>
              <c:tx>
                <c:rich>
                  <a:bodyPr/>
                  <a:lstStyle/>
                  <a:p>
                    <a:fld id="{C29A035C-1E67-4C27-8536-CBE64EE9D164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 </a:t>
                    </a:r>
                    <a:fld id="{693A0FAB-C428-4D24-A8AF-1855D4B7A98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 </a:t>
                    </a:r>
                  </a:p>
                  <a:p>
                    <a:fld id="{25FF8D3C-7FC5-4719-9F6F-5E5A0C51C526}" type="PERCENTAGE">
                      <a:rPr lang="ru-RU" baseline="0" smtClean="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54069660035238"/>
                      <c:h val="0.183629629629629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7AC-4FFE-B268-67F586F9E730}"/>
                </c:ext>
              </c:extLst>
            </c:dLbl>
            <c:dLbl>
              <c:idx val="3"/>
              <c:layout>
                <c:manualLayout>
                  <c:x val="2.6375489280421469E-2"/>
                  <c:y val="7.184849810440358E-2"/>
                </c:manualLayout>
              </c:layout>
              <c:tx>
                <c:rich>
                  <a:bodyPr/>
                  <a:lstStyle/>
                  <a:p>
                    <a:fld id="{F8B1DF04-E984-4A58-AD3C-2232E95CEC8B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/>
                      <a:t> </a:t>
                    </a:r>
                  </a:p>
                  <a:p>
                    <a:fld id="{C495424A-E322-4372-BEA6-8506E2C71F8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/>
                      <a:t> </a:t>
                    </a:r>
                  </a:p>
                  <a:p>
                    <a:fld id="{94EDC4FC-0B0F-4A4B-9014-732C6F51E041}" type="PERCENTAGE">
                      <a:rPr lang="ru-RU" baseline="0" smtClean="0"/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7AC-4FFE-B268-67F586F9E7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 уголовном процессе </c:v>
                </c:pt>
                <c:pt idx="1">
                  <c:v>в производстве по делам об административных нарушениях</c:v>
                </c:pt>
                <c:pt idx="2">
                  <c:v>в гражданском судопроизводстве </c:v>
                </c:pt>
                <c:pt idx="3">
                  <c:v>в производстве по исполнению судебных актов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12114</c:v>
                </c:pt>
                <c:pt idx="1">
                  <c:v>4846</c:v>
                </c:pt>
                <c:pt idx="2">
                  <c:v>6253</c:v>
                </c:pt>
                <c:pt idx="3">
                  <c:v>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AC-4FFE-B268-67F586F9E73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6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Участники системы гарантированной государством юридической помощи 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A-44F0-84CC-659B36F089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A-44F0-84CC-659B36F089F6}"/>
              </c:ext>
            </c:extLst>
          </c:dPt>
          <c:dLbls>
            <c:dLbl>
              <c:idx val="1"/>
              <c:layout>
                <c:manualLayout>
                  <c:x val="-0.20260420767716536"/>
                  <c:y val="-0.109259259259259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C6A7D98-EDE9-4B6D-93EA-76C064DD9008}" type="CATEGORYNAME">
                      <a:rPr lang="ru-RU" smtClean="0">
                        <a:solidFill>
                          <a:schemeClr val="tx1"/>
                        </a:solidFill>
                      </a:rPr>
                      <a:pPr>
                        <a:defRPr sz="2400"/>
                      </a:pPr>
                      <a:t>[ИМЯ КАТЕГОРИИ]</a:t>
                    </a:fld>
                    <a:endParaRPr lang="ru-RU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2400"/>
                    </a:pPr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316</a:t>
                    </a:r>
                    <a:endParaRPr lang="ru-RU" baseline="0" dirty="0"/>
                  </a:p>
                  <a:p>
                    <a:pPr>
                      <a:defRPr sz="2400"/>
                    </a:pPr>
                    <a:fld id="{BF562B0F-F9FC-450E-9795-A1F7B4B04264}" type="PERCENTAGE">
                      <a:rPr lang="ru-RU" baseline="0" smtClean="0">
                        <a:solidFill>
                          <a:schemeClr val="tx1"/>
                        </a:solidFill>
                      </a:rPr>
                      <a:pPr>
                        <a:defRPr sz="2400"/>
                      </a:pPr>
                      <a:t>[ПРОЦЕНТ]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840624999999995"/>
                      <c:h val="0.339768591426071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AA-44F0-84CC-659B36F089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Фактически оказавших в отчетном периоде ГГЮП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214</c:v>
                </c:pt>
                <c:pt idx="1">
                  <c:v>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AA-44F0-84CC-659B36F089F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Ходатайства адвокатов по ГГЮП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Ходатайства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8A-4ACA-A59A-AFEA72EF83B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8A-4ACA-A59A-AFEA72EF83B0}"/>
              </c:ext>
            </c:extLst>
          </c:dPt>
          <c:dLbls>
            <c:dLbl>
              <c:idx val="0"/>
              <c:layout>
                <c:manualLayout>
                  <c:x val="0.24538262795275589"/>
                  <c:y val="-0.22998731408573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C67DBA-7418-489E-A847-91397FDA4A2E}" type="CATEGORYNAME">
                      <a:rPr lang="ru-RU" smtClean="0"/>
                      <a:pPr>
                        <a:defRPr sz="2800"/>
                      </a:pPr>
                      <a:t>[ИМЯ КАТЕГОРИИ]</a:t>
                    </a:fld>
                    <a:r>
                      <a:rPr lang="ru-RU" baseline="0" dirty="0"/>
                      <a:t> </a:t>
                    </a:r>
                    <a:fld id="{FCF74CF6-10FC-40AB-8FEE-96BCA721739A}" type="VALUE">
                      <a:rPr lang="ru-RU" baseline="0" smtClean="0"/>
                      <a:pPr>
                        <a:defRPr sz="2800"/>
                      </a:pPr>
                      <a:t>[ЗНАЧЕНИЕ]</a:t>
                    </a:fld>
                    <a:r>
                      <a:rPr lang="ru-RU" baseline="0" dirty="0"/>
                      <a:t> </a:t>
                    </a:r>
                  </a:p>
                  <a:p>
                    <a:pPr>
                      <a:defRPr sz="2800"/>
                    </a:pPr>
                    <a:fld id="{BD015A55-3593-4625-BB3B-B0C6B9A62660}" type="PERCENTAGE">
                      <a:rPr lang="ru-RU" baseline="0" smtClean="0"/>
                      <a:pPr>
                        <a:defRPr sz="2800"/>
                      </a:pPr>
                      <a:t>[ПРОЦЕНТ]</a:t>
                    </a:fld>
                    <a:endParaRPr lang="ru-RU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41149934383202"/>
                      <c:h val="0.208074074074074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E8A-4ACA-A59A-AFEA72EF83B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DF0C85D-C42E-48C5-B978-E23B0DFEDC9D}" type="VALUE">
                      <a:rPr lang="en-US" smtClean="0"/>
                      <a:pPr/>
                      <a:t>[ЗНАЧЕНИЕ]</a:t>
                    </a:fld>
                    <a:r>
                      <a:rPr lang="en-US" baseline="0"/>
                      <a:t> </a:t>
                    </a:r>
                  </a:p>
                  <a:p>
                    <a:fld id="{90415DAA-6B04-47D6-9038-2E54E026B87A}" type="PERCENTAGE">
                      <a:rPr lang="en-US" baseline="0" smtClean="0"/>
                      <a:pPr/>
                      <a:t>[ПРОЦЕНТ]</a:t>
                    </a:fld>
                    <a:endParaRPr lang="ru-RU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E8A-4ACA-A59A-AFEA72EF83B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Удовлетворенно</c:v>
                </c:pt>
                <c:pt idx="1">
                  <c:v>Не удовлетворенно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6094</c:v>
                </c:pt>
                <c:pt idx="1">
                  <c:v>3377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8A-4ACA-A59A-AFEA72EF83B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33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0.05031</cdr:x>
      <cdr:y>0.80015</cdr:y>
    </cdr:from>
    <cdr:to>
      <cdr:x>0.26341</cdr:x>
      <cdr:y>0.93585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7217" y="5211762"/>
          <a:ext cx="2529840" cy="883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0.06742</cdr:x>
      <cdr:y>0.82042</cdr:y>
    </cdr:from>
    <cdr:to>
      <cdr:x>0.14445</cdr:x>
      <cdr:y>0.96081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00417" y="53438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0.37875</cdr:x>
      <cdr:y>0.5</cdr:y>
    </cdr:from>
    <cdr:to>
      <cdr:x>0.62125</cdr:x>
      <cdr:y>0.63333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17720" y="3429000"/>
          <a:ext cx="29565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dirty="0"/>
            <a:t>Всего участников </a:t>
          </a:r>
        </a:p>
        <a:p xmlns:a="http://schemas.openxmlformats.org/drawingml/2006/main">
          <a:pPr algn="ctr"/>
          <a:r>
            <a:rPr lang="ru-RU" sz="2400" b="1" dirty="0"/>
            <a:t>530</a:t>
          </a:r>
        </a:p>
        <a:p xmlns:a="http://schemas.openxmlformats.org/drawingml/2006/main">
          <a:pPr algn="ctr"/>
          <a:endParaRPr lang="ru-RU" sz="2400" b="1" dirty="0"/>
        </a:p>
      </cdr:txBody>
    </cdr:sp>
  </cdr:relSizeAnchor>
  <cdr:relSizeAnchor xmlns:cdr="http://schemas.openxmlformats.org/drawingml/2006/chartDrawing">
    <cdr:from>
      <cdr:x>0.86667</cdr:x>
      <cdr:y>0.34074</cdr:y>
    </cdr:from>
    <cdr:to>
      <cdr:x>0.94167</cdr:x>
      <cdr:y>0.47407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566400" y="2336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0.76674</cdr:x>
      <cdr:y>0.42889</cdr:y>
    </cdr:from>
    <cdr:to>
      <cdr:x>0.97674</cdr:x>
      <cdr:y>0.57111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48132" y="2941328"/>
          <a:ext cx="2560320" cy="975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/>
            <a:t>Всего заявлено:  </a:t>
          </a:r>
        </a:p>
        <a:p xmlns:a="http://schemas.openxmlformats.org/drawingml/2006/main">
          <a:pPr algn="ctr"/>
          <a:r>
            <a:rPr lang="ru-RU" sz="2800" b="1" dirty="0"/>
            <a:t>9471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="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4161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33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5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034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319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21606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4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6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11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8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62393"/>
            <a:ext cx="9692640" cy="1428929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6DD405DF-1BC2-45A0-A267-924F8539AB9B}" type="datetimeFigureOut">
              <a:rPr lang="ru-RU" smtClean="0"/>
              <a:t>13.02.2020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EAC74AD-AD74-4B3E-8643-59FC179BA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79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zakon.kz/Document/?doc_id=35110250#sub_id=4000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5823" y="745182"/>
            <a:ext cx="8574078" cy="3386433"/>
          </a:xfrm>
        </p:spPr>
        <p:txBody>
          <a:bodyPr anchor="b">
            <a:normAutofit/>
          </a:bodyPr>
          <a:lstStyle/>
          <a:p>
            <a:pPr algn="ctr"/>
            <a:r>
              <a:rPr lang="ru-RU" sz="8000" dirty="0"/>
              <a:t>О деятельности Президиума </a:t>
            </a:r>
            <a:br>
              <a:rPr lang="en-US" sz="8000" dirty="0"/>
            </a:br>
            <a:r>
              <a:rPr lang="ru-RU" sz="8000" dirty="0"/>
              <a:t>за 2019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5823" y="4232516"/>
            <a:ext cx="8574078" cy="2079472"/>
          </a:xfrm>
          <a:noFill/>
        </p:spPr>
        <p:txBody>
          <a:bodyPr anchor="t">
            <a:normAutofit/>
          </a:bodyPr>
          <a:lstStyle/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  <a:p>
            <a:pPr algn="ctr"/>
            <a:r>
              <a:rPr lang="ru-RU" sz="3200" dirty="0">
                <a:solidFill>
                  <a:schemeClr val="tx1"/>
                </a:solidFill>
              </a:rPr>
              <a:t>Алматы – 8 февраля 2020 года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34FEF0-069B-48C5-BACF-9716F0301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2811"/>
            <a:ext cx="12869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6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666" y="15082"/>
            <a:ext cx="9692640" cy="1325562"/>
          </a:xfrm>
        </p:spPr>
        <p:txBody>
          <a:bodyPr>
            <a:noAutofit/>
          </a:bodyPr>
          <a:lstStyle/>
          <a:p>
            <a:r>
              <a:rPr lang="ru-RU" sz="2400" dirty="0"/>
              <a:t>Информация о средней стоимости услуг адвокатов </a:t>
            </a:r>
            <a:r>
              <a:rPr lang="ru-RU" sz="2400" dirty="0" err="1"/>
              <a:t>Алматинской</a:t>
            </a:r>
            <a:r>
              <a:rPr lang="ru-RU" sz="2400" dirty="0"/>
              <a:t> городской коллегии адвокатов (по видам услуг) за 2019 год по результатам мониторинга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A98EC5B-4389-4079-BE5F-1BD4830AAF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04793"/>
              </p:ext>
            </p:extLst>
          </p:nvPr>
        </p:nvGraphicFramePr>
        <p:xfrm>
          <a:off x="0" y="1340644"/>
          <a:ext cx="11299971" cy="5502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979">
                  <a:extLst>
                    <a:ext uri="{9D8B030D-6E8A-4147-A177-3AD203B41FA5}">
                      <a16:colId xmlns:a16="http://schemas.microsoft.com/office/drawing/2014/main" val="873114501"/>
                    </a:ext>
                  </a:extLst>
                </a:gridCol>
                <a:gridCol w="7238052">
                  <a:extLst>
                    <a:ext uri="{9D8B030D-6E8A-4147-A177-3AD203B41FA5}">
                      <a16:colId xmlns:a16="http://schemas.microsoft.com/office/drawing/2014/main" val="2998411172"/>
                    </a:ext>
                  </a:extLst>
                </a:gridCol>
                <a:gridCol w="3334940">
                  <a:extLst>
                    <a:ext uri="{9D8B030D-6E8A-4147-A177-3AD203B41FA5}">
                      <a16:colId xmlns:a16="http://schemas.microsoft.com/office/drawing/2014/main" val="1296403118"/>
                    </a:ext>
                  </a:extLst>
                </a:gridCol>
              </a:tblGrid>
              <a:tr h="760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Вид юридической помощи, 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оказываемой адвокатом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Средний размер стоимости вида юридической помощи, оказываемой адвокатом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(тенге)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 anchor="ctr"/>
                </a:tc>
                <a:extLst>
                  <a:ext uri="{0D108BD9-81ED-4DB2-BD59-A6C34878D82A}">
                    <a16:rowId xmlns:a16="http://schemas.microsoft.com/office/drawing/2014/main" val="2498478293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Консультации и справки по правовым вопросам в устной форме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9806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87081117"/>
                  </a:ext>
                </a:extLst>
              </a:tr>
              <a:tr h="241216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600">
                          <a:effectLst/>
                        </a:rPr>
                        <a:t>2.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dirty="0">
                          <a:effectLst/>
                        </a:rPr>
                        <a:t>Консультации и справки по правовым вопросам в письменной форме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28810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1631047669"/>
                  </a:ext>
                </a:extLst>
              </a:tr>
              <a:tr h="284523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Составление заявления, жалобы, ходатайства и других документов правового характера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33907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3508059822"/>
                  </a:ext>
                </a:extLst>
              </a:tr>
              <a:tr h="241216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качестве представителя клиента в гражданском судопроизводстве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224559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3456651702"/>
                  </a:ext>
                </a:extLst>
              </a:tr>
              <a:tr h="241216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5. 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качестве защитника или представителя клиента в уголовном  судопроизводстве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381548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1355445056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качестве защитника или представителя клиента в административном судопроизводстве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158792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2600897514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качестве представителя клиента при проведении медиации, в разбирательстве дел в 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арбитраже</a:t>
                      </a:r>
                      <a:r>
                        <a:rPr lang="ru-RU" sz="1200" dirty="0">
                          <a:effectLst/>
                        </a:rPr>
                        <a:t> и иных органах разрешения споров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152686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2549126957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Представление интересов клиента в государственных органах, общественных объединениях и иных организациях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137006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2966387849"/>
                  </a:ext>
                </a:extLst>
              </a:tr>
              <a:tr h="132669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Представление интересов клиента в государственных органах, судах и правоохранительных органах иностранных государств, международных судебных органах, негосударственных органах иностранных государств, если иное не установлено законодательством иностранных государств, уставными документами международных судебных органов и иных международных организаций или международными договорами, ратифицированными Республикой Казахстан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404483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1064546169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Участие в качестве представителя клиента в исполнительном производстве, а также при исполнении уголовного наказания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168191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2577584568"/>
                  </a:ext>
                </a:extLst>
              </a:tr>
              <a:tr h="185177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11.</a:t>
                      </a:r>
                      <a:endParaRPr lang="ru-RU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Проведение примирительных процедуры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89013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1120631398"/>
                  </a:ext>
                </a:extLst>
              </a:tr>
              <a:tr h="370354">
                <a:tc>
                  <a:txBody>
                    <a:bodyPr/>
                    <a:lstStyle/>
                    <a:p>
                      <a:pPr algn="just" fontAlgn="base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12.</a:t>
                      </a:r>
                      <a:endParaRPr lang="ru-RU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Иная юридическая помощь, не запрещенная законами Республики Казахстан.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11225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0" marB="0"/>
                </a:tc>
                <a:extLst>
                  <a:ext uri="{0D108BD9-81ED-4DB2-BD59-A6C34878D82A}">
                    <a16:rowId xmlns:a16="http://schemas.microsoft.com/office/drawing/2014/main" val="171178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362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Адвокаты, оказавших КСЮП в 2019 году: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Нурмухамбетов</a:t>
            </a:r>
            <a:r>
              <a:rPr lang="ru-RU" dirty="0">
                <a:solidFill>
                  <a:schemeClr val="tx1"/>
                </a:solidFill>
              </a:rPr>
              <a:t> А.А.,</a:t>
            </a:r>
          </a:p>
          <a:p>
            <a:r>
              <a:rPr lang="ru-RU" dirty="0" err="1">
                <a:solidFill>
                  <a:schemeClr val="tx1"/>
                </a:solidFill>
              </a:rPr>
              <a:t>Батырханова</a:t>
            </a:r>
            <a:r>
              <a:rPr lang="ru-RU" dirty="0">
                <a:solidFill>
                  <a:schemeClr val="tx1"/>
                </a:solidFill>
              </a:rPr>
              <a:t> Ж., </a:t>
            </a:r>
          </a:p>
          <a:p>
            <a:r>
              <a:rPr lang="ru-RU" dirty="0">
                <a:solidFill>
                  <a:schemeClr val="tx1"/>
                </a:solidFill>
              </a:rPr>
              <a:t>Волкова М.,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Ахметжанов</a:t>
            </a:r>
            <a:r>
              <a:rPr lang="ru-RU" dirty="0">
                <a:solidFill>
                  <a:schemeClr val="tx1"/>
                </a:solidFill>
              </a:rPr>
              <a:t> С.,</a:t>
            </a:r>
          </a:p>
          <a:p>
            <a:r>
              <a:rPr lang="ru-RU" dirty="0" err="1">
                <a:solidFill>
                  <a:schemeClr val="tx1"/>
                </a:solidFill>
              </a:rPr>
              <a:t>Керимбекова</a:t>
            </a:r>
            <a:r>
              <a:rPr lang="ru-RU" dirty="0">
                <a:solidFill>
                  <a:schemeClr val="tx1"/>
                </a:solidFill>
              </a:rPr>
              <a:t> А.,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Лопина</a:t>
            </a:r>
            <a:r>
              <a:rPr lang="ru-RU" dirty="0">
                <a:solidFill>
                  <a:schemeClr val="tx1"/>
                </a:solidFill>
              </a:rPr>
              <a:t> Н., </a:t>
            </a:r>
          </a:p>
          <a:p>
            <a:r>
              <a:rPr lang="ru-RU" dirty="0">
                <a:solidFill>
                  <a:schemeClr val="tx1"/>
                </a:solidFill>
              </a:rPr>
              <a:t>Юсупов К, </a:t>
            </a:r>
          </a:p>
          <a:p>
            <a:r>
              <a:rPr lang="ru-RU" dirty="0">
                <a:solidFill>
                  <a:schemeClr val="tx1"/>
                </a:solidFill>
              </a:rPr>
              <a:t>Ахметова Н.М., </a:t>
            </a:r>
          </a:p>
          <a:p>
            <a:r>
              <a:rPr lang="ru-RU" dirty="0">
                <a:solidFill>
                  <a:schemeClr val="tx1"/>
                </a:solidFill>
              </a:rPr>
              <a:t>Идрисов Р.Д.,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Кусяпова</a:t>
            </a:r>
            <a:r>
              <a:rPr lang="ru-RU" dirty="0">
                <a:solidFill>
                  <a:schemeClr val="tx1"/>
                </a:solidFill>
              </a:rPr>
              <a:t> Н., </a:t>
            </a:r>
          </a:p>
          <a:p>
            <a:r>
              <a:rPr lang="ru-RU" dirty="0" err="1">
                <a:solidFill>
                  <a:schemeClr val="tx1"/>
                </a:solidFill>
              </a:rPr>
              <a:t>Сабинина</a:t>
            </a:r>
            <a:r>
              <a:rPr lang="ru-RU" dirty="0">
                <a:solidFill>
                  <a:schemeClr val="tx1"/>
                </a:solidFill>
              </a:rPr>
              <a:t> И.А.,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Арипова</a:t>
            </a:r>
            <a:r>
              <a:rPr lang="ru-RU" dirty="0">
                <a:solidFill>
                  <a:schemeClr val="tx1"/>
                </a:solidFill>
              </a:rPr>
              <a:t> Ж.З, </a:t>
            </a:r>
          </a:p>
          <a:p>
            <a:r>
              <a:rPr lang="ru-RU" dirty="0" err="1">
                <a:solidFill>
                  <a:schemeClr val="tx1"/>
                </a:solidFill>
              </a:rPr>
              <a:t>Омарбекова</a:t>
            </a:r>
            <a:r>
              <a:rPr lang="ru-RU" dirty="0">
                <a:solidFill>
                  <a:schemeClr val="tx1"/>
                </a:solidFill>
              </a:rPr>
              <a:t> А.Ж.,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Айдарханов</a:t>
            </a:r>
            <a:r>
              <a:rPr lang="ru-RU" dirty="0">
                <a:solidFill>
                  <a:schemeClr val="tx1"/>
                </a:solidFill>
              </a:rPr>
              <a:t> А.М.,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Ереншиева</a:t>
            </a:r>
            <a:r>
              <a:rPr lang="ru-RU" dirty="0">
                <a:solidFill>
                  <a:schemeClr val="tx1"/>
                </a:solidFill>
              </a:rPr>
              <a:t> Б.С.,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Ажигулов</a:t>
            </a:r>
            <a:r>
              <a:rPr lang="ru-RU" dirty="0">
                <a:solidFill>
                  <a:schemeClr val="tx1"/>
                </a:solidFill>
              </a:rPr>
              <a:t> К.Б., </a:t>
            </a:r>
          </a:p>
          <a:p>
            <a:r>
              <a:rPr lang="ru-RU" dirty="0" err="1">
                <a:solidFill>
                  <a:schemeClr val="tx1"/>
                </a:solidFill>
              </a:rPr>
              <a:t>Джаксыбеков</a:t>
            </a:r>
            <a:r>
              <a:rPr lang="ru-RU" dirty="0">
                <a:solidFill>
                  <a:schemeClr val="tx1"/>
                </a:solidFill>
              </a:rPr>
              <a:t> Н.Б., </a:t>
            </a:r>
          </a:p>
          <a:p>
            <a:r>
              <a:rPr lang="ru-RU" dirty="0">
                <a:solidFill>
                  <a:schemeClr val="tx1"/>
                </a:solidFill>
              </a:rPr>
              <a:t>Мусина Г.Ж.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998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За активное участие в деятельности коллегии, направленной на защиту прав адвокатов и корпоративных интересов сообщества, проявленный профессионализм.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22843" y="1825625"/>
            <a:ext cx="9970698" cy="4351338"/>
          </a:xfrm>
        </p:spPr>
        <p:txBody>
          <a:bodyPr/>
          <a:lstStyle/>
          <a:p>
            <a:pPr lvl="0"/>
            <a:r>
              <a:rPr lang="ru-RU" sz="2400" dirty="0" err="1"/>
              <a:t>Гайса</a:t>
            </a:r>
            <a:r>
              <a:rPr lang="ru-RU" sz="2400" dirty="0"/>
              <a:t> </a:t>
            </a:r>
            <a:r>
              <a:rPr lang="ru-RU" sz="2400" dirty="0" err="1"/>
              <a:t>Бауыржан</a:t>
            </a:r>
            <a:r>
              <a:rPr lang="ru-RU" sz="2400" dirty="0"/>
              <a:t> </a:t>
            </a:r>
            <a:r>
              <a:rPr lang="ru-RU" sz="2400" dirty="0" err="1"/>
              <a:t>Оразайулы</a:t>
            </a:r>
            <a:endParaRPr lang="ru-RU" sz="2400" dirty="0"/>
          </a:p>
          <a:p>
            <a:pPr lvl="0"/>
            <a:r>
              <a:rPr lang="ru-RU" sz="2400" dirty="0" err="1"/>
              <a:t>Джумабаева</a:t>
            </a:r>
            <a:r>
              <a:rPr lang="ru-RU" sz="2400" dirty="0"/>
              <a:t> </a:t>
            </a:r>
            <a:r>
              <a:rPr lang="ru-RU" sz="2400" dirty="0" err="1"/>
              <a:t>Маржан</a:t>
            </a:r>
            <a:r>
              <a:rPr lang="ru-RU" sz="2400" dirty="0"/>
              <a:t> </a:t>
            </a:r>
            <a:r>
              <a:rPr lang="ru-RU" sz="2400" dirty="0" err="1"/>
              <a:t>Иманжановна</a:t>
            </a:r>
            <a:endParaRPr lang="ru-RU" sz="2400" dirty="0"/>
          </a:p>
          <a:p>
            <a:pPr lvl="0"/>
            <a:r>
              <a:rPr lang="ru-RU" sz="2400" dirty="0"/>
              <a:t>Григоренко Илья </a:t>
            </a:r>
            <a:r>
              <a:rPr lang="ru-RU" sz="2400" dirty="0" err="1"/>
              <a:t>Владимимрович</a:t>
            </a:r>
            <a:endParaRPr lang="ru-RU" sz="2400" dirty="0"/>
          </a:p>
          <a:p>
            <a:pPr lvl="0"/>
            <a:r>
              <a:rPr lang="ru-RU" sz="2400" dirty="0" err="1"/>
              <a:t>Сабинина</a:t>
            </a:r>
            <a:r>
              <a:rPr lang="ru-RU" sz="2400" dirty="0"/>
              <a:t> Ирина Александровна</a:t>
            </a:r>
          </a:p>
          <a:p>
            <a:pPr lvl="0"/>
            <a:r>
              <a:rPr lang="ru-RU" sz="2400" dirty="0" err="1"/>
              <a:t>Ватаев</a:t>
            </a:r>
            <a:r>
              <a:rPr lang="ru-RU" sz="2400" dirty="0"/>
              <a:t> Сергей Юрьевич</a:t>
            </a:r>
          </a:p>
          <a:p>
            <a:pPr lvl="0"/>
            <a:r>
              <a:rPr lang="ru-RU" sz="2400" dirty="0" err="1"/>
              <a:t>Турамшев</a:t>
            </a:r>
            <a:r>
              <a:rPr lang="ru-RU" sz="2400" dirty="0"/>
              <a:t> Владимир Ильич</a:t>
            </a:r>
          </a:p>
          <a:p>
            <a:pPr lvl="0"/>
            <a:r>
              <a:rPr lang="ru-RU" sz="2400" dirty="0"/>
              <a:t>Цзин Надежда Михайловна</a:t>
            </a:r>
          </a:p>
          <a:p>
            <a:pPr lvl="0"/>
            <a:r>
              <a:rPr lang="ru-RU" sz="2400" dirty="0" err="1"/>
              <a:t>Мадатов</a:t>
            </a:r>
            <a:r>
              <a:rPr lang="ru-RU" sz="2400" dirty="0"/>
              <a:t> </a:t>
            </a:r>
            <a:r>
              <a:rPr lang="ru-RU" sz="2400" dirty="0" err="1"/>
              <a:t>Тахир</a:t>
            </a:r>
            <a:r>
              <a:rPr lang="ru-RU" sz="2400" dirty="0"/>
              <a:t> </a:t>
            </a:r>
            <a:r>
              <a:rPr lang="ru-RU" sz="2400" dirty="0" err="1"/>
              <a:t>Ахмедович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224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718" y="114090"/>
            <a:ext cx="9692640" cy="1325562"/>
          </a:xfrm>
        </p:spPr>
        <p:txBody>
          <a:bodyPr>
            <a:noAutofit/>
          </a:bodyPr>
          <a:lstStyle/>
          <a:p>
            <a:r>
              <a:rPr lang="ru-RU" sz="2000" dirty="0"/>
              <a:t>За активную гражданскую позицию, поддержание корпоративного духа, участие в защите профессиональных прав адвокатов» награждены адвокаты, участвующих в судах, правоохранительных органах по защите прав наших коллег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45CC5848-93C5-4BC1-A5B4-5C3FA6C58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7718" y="1526796"/>
            <a:ext cx="2881159" cy="5217114"/>
          </a:xfrm>
        </p:spPr>
        <p:txBody>
          <a:bodyPr>
            <a:normAutofit fontScale="55000" lnSpcReduction="20000"/>
          </a:bodyPr>
          <a:lstStyle/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Алимбаев Искандер Муханович 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Амитов Муратхожа Шарапханович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Байкенов Азамат Игиликович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Уразбахова</a:t>
            </a:r>
            <a:r>
              <a:rPr lang="ru-RU" dirty="0">
                <a:solidFill>
                  <a:schemeClr val="tx1"/>
                </a:solidFill>
              </a:rPr>
              <a:t> Жанна </a:t>
            </a:r>
            <a:r>
              <a:rPr lang="ru-RU" dirty="0" err="1">
                <a:solidFill>
                  <a:schemeClr val="tx1"/>
                </a:solidFill>
              </a:rPr>
              <a:t>Мухамадиевна</a:t>
            </a:r>
            <a:r>
              <a:rPr lang="ru-RU" dirty="0">
                <a:solidFill>
                  <a:schemeClr val="tx1"/>
                </a:solidFill>
              </a:rPr>
              <a:t>  </a:t>
            </a:r>
          </a:p>
          <a:p>
            <a:pPr marL="144000"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Тусупова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Асем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Мэлсовна</a:t>
            </a:r>
            <a:r>
              <a:rPr lang="ru-RU" dirty="0">
                <a:solidFill>
                  <a:schemeClr val="tx1"/>
                </a:solidFill>
              </a:rPr>
              <a:t>      </a:t>
            </a:r>
          </a:p>
          <a:p>
            <a:pPr marL="144000"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Пан Игорь Владимирович   </a:t>
            </a:r>
          </a:p>
          <a:p>
            <a:pPr marL="144000"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Арипова</a:t>
            </a:r>
            <a:r>
              <a:rPr lang="ru-RU" dirty="0">
                <a:solidFill>
                  <a:schemeClr val="tx1"/>
                </a:solidFill>
              </a:rPr>
              <a:t> Жанна </a:t>
            </a:r>
            <a:r>
              <a:rPr lang="ru-RU" dirty="0" err="1">
                <a:solidFill>
                  <a:schemeClr val="tx1"/>
                </a:solidFill>
              </a:rPr>
              <a:t>Зауытовна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marL="144000"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Сартин</a:t>
            </a:r>
            <a:r>
              <a:rPr lang="ru-RU" dirty="0">
                <a:solidFill>
                  <a:schemeClr val="tx1"/>
                </a:solidFill>
              </a:rPr>
              <a:t> Евгений Владимирович</a:t>
            </a:r>
          </a:p>
          <a:p>
            <a:pPr marL="144000"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Керимова </a:t>
            </a:r>
            <a:r>
              <a:rPr lang="ru-RU" dirty="0" err="1">
                <a:solidFill>
                  <a:schemeClr val="tx1"/>
                </a:solidFill>
              </a:rPr>
              <a:t>Рэна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Вагифгызы</a:t>
            </a:r>
            <a:r>
              <a:rPr lang="ru-RU" dirty="0">
                <a:solidFill>
                  <a:schemeClr val="tx1"/>
                </a:solidFill>
              </a:rPr>
              <a:t>    </a:t>
            </a:r>
          </a:p>
          <a:p>
            <a:pPr marL="144000"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Юсупов Камбар </a:t>
            </a:r>
            <a:r>
              <a:rPr lang="ru-RU" dirty="0" err="1">
                <a:solidFill>
                  <a:schemeClr val="tx1"/>
                </a:solidFill>
              </a:rPr>
              <a:t>Наримович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Сулейменова Гульнар Жахановна 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Сван Мариана Мұратқызы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Тусупбекова Гулайдар Капаркулкызы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Сатынбеков Данияр Аскарович  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Кадырбекова Бахытгуль Узакбаевна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Жанбаев Мурат Акынович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Кусяпова Надежда Валерьевна</a:t>
            </a:r>
            <a:r>
              <a:rPr lang="kk-KZ" b="1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Андронова Нелли Геннадьевна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Рахман  Алмас Тынысбекұлы 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Жигаленок Елена Лаврентиевна </a:t>
            </a:r>
            <a:endParaRPr lang="ru-RU" dirty="0">
              <a:solidFill>
                <a:schemeClr val="tx1"/>
              </a:solidFill>
            </a:endParaRPr>
          </a:p>
          <a:p>
            <a:pPr marL="144000"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Байгазина Гульнар </a:t>
            </a:r>
            <a:r>
              <a:rPr lang="ru-RU" dirty="0" err="1">
                <a:solidFill>
                  <a:schemeClr val="tx1"/>
                </a:solidFill>
              </a:rPr>
              <a:t>Бакировна</a:t>
            </a:r>
            <a:endParaRPr lang="ru-RU" dirty="0">
              <a:solidFill>
                <a:schemeClr val="tx1"/>
              </a:solidFill>
            </a:endParaRPr>
          </a:p>
          <a:p>
            <a:pPr marL="144000">
              <a:spcBef>
                <a:spcPts val="60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EE85B406-8069-40A6-94E3-B3EE4B071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98877" y="1526795"/>
            <a:ext cx="2881159" cy="5217114"/>
          </a:xfrm>
        </p:spPr>
        <p:txBody>
          <a:bodyPr>
            <a:normAutofit fontScale="55000" lnSpcReduction="20000"/>
          </a:bodyPr>
          <a:lstStyle/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Шикетаева</a:t>
            </a:r>
            <a:r>
              <a:rPr lang="ru-RU" dirty="0">
                <a:solidFill>
                  <a:schemeClr val="tx1"/>
                </a:solidFill>
              </a:rPr>
              <a:t> Шолпан </a:t>
            </a:r>
            <a:r>
              <a:rPr lang="ru-RU" dirty="0" err="1">
                <a:solidFill>
                  <a:schemeClr val="tx1"/>
                </a:solidFill>
              </a:rPr>
              <a:t>Амангелдыевна</a:t>
            </a:r>
            <a:r>
              <a:rPr lang="ru-RU" dirty="0">
                <a:solidFill>
                  <a:schemeClr val="tx1"/>
                </a:solidFill>
              </a:rPr>
              <a:t>  </a:t>
            </a: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Сорокин Валерий Владимирович </a:t>
            </a: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Веретельникова Анна Борисовна   </a:t>
            </a: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Идрисов Равиль </a:t>
            </a:r>
            <a:r>
              <a:rPr lang="ru-RU" dirty="0" err="1">
                <a:solidFill>
                  <a:schemeClr val="tx1"/>
                </a:solidFill>
              </a:rPr>
              <a:t>Дамирович</a:t>
            </a:r>
            <a:r>
              <a:rPr lang="ru-RU" dirty="0">
                <a:solidFill>
                  <a:schemeClr val="tx1"/>
                </a:solidFill>
              </a:rPr>
              <a:t>      </a:t>
            </a: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Есламгалиева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Анар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Мухадесовна</a:t>
            </a:r>
            <a:r>
              <a:rPr lang="ru-RU" dirty="0">
                <a:solidFill>
                  <a:schemeClr val="tx1"/>
                </a:solidFill>
              </a:rPr>
              <a:t>   </a:t>
            </a: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Кусаинова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Назкен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Тургунбаевна</a:t>
            </a:r>
            <a:r>
              <a:rPr lang="ru-RU" dirty="0">
                <a:solidFill>
                  <a:schemeClr val="tx1"/>
                </a:solidFill>
              </a:rPr>
              <a:t>    </a:t>
            </a: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Эпова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Никара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Абишевна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Шуба Людмила Николаевна           </a:t>
            </a: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Ахметова Наталья Михайловна      </a:t>
            </a: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Низамединова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Турахан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Абдрахмановна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Назханов Таир </a:t>
            </a:r>
            <a:r>
              <a:rPr lang="ru-RU" dirty="0" err="1">
                <a:solidFill>
                  <a:schemeClr val="tx1"/>
                </a:solidFill>
              </a:rPr>
              <a:t>Кузекович</a:t>
            </a:r>
            <a:r>
              <a:rPr lang="ru-RU" dirty="0">
                <a:solidFill>
                  <a:schemeClr val="tx1"/>
                </a:solidFill>
              </a:rPr>
              <a:t>     </a:t>
            </a:r>
          </a:p>
          <a:p>
            <a:pPr lvl="0">
              <a:spcBef>
                <a:spcPts val="600"/>
              </a:spcBef>
            </a:pPr>
            <a:r>
              <a:rPr lang="ru-RU" dirty="0">
                <a:solidFill>
                  <a:schemeClr val="tx1"/>
                </a:solidFill>
              </a:rPr>
              <a:t>Кирильченко Наталья Алексеевна  </a:t>
            </a:r>
          </a:p>
          <a:p>
            <a:pPr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Космуратова Айжан Сарыбековна 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Боханова Эльвира Гатаугалиевна  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Рамазанов Кайрат Талгатбекович      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Дюжиков Юрий Алексеевич    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Усипбеков</a:t>
            </a:r>
            <a:r>
              <a:rPr lang="ru-RU" dirty="0">
                <a:solidFill>
                  <a:schemeClr val="tx1"/>
                </a:solidFill>
              </a:rPr>
              <a:t> Марат </a:t>
            </a:r>
            <a:r>
              <a:rPr lang="ru-RU" dirty="0" err="1">
                <a:solidFill>
                  <a:schemeClr val="tx1"/>
                </a:solidFill>
              </a:rPr>
              <a:t>Жакипбекович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Баймагамбетова</a:t>
            </a:r>
            <a:r>
              <a:rPr lang="ru-RU" dirty="0">
                <a:solidFill>
                  <a:schemeClr val="tx1"/>
                </a:solidFill>
              </a:rPr>
              <a:t>  Айгуль </a:t>
            </a:r>
            <a:r>
              <a:rPr lang="ru-RU" dirty="0" err="1">
                <a:solidFill>
                  <a:schemeClr val="tx1"/>
                </a:solidFill>
              </a:rPr>
              <a:t>Балтабековна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lvl="0">
              <a:spcBef>
                <a:spcPts val="600"/>
              </a:spcBef>
            </a:pPr>
            <a:r>
              <a:rPr lang="kk-KZ" dirty="0">
                <a:solidFill>
                  <a:schemeClr val="tx1"/>
                </a:solidFill>
              </a:rPr>
              <a:t>Макұл Исатай Кәрімұлы 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Утебеков</a:t>
            </a:r>
            <a:r>
              <a:rPr lang="ru-RU" dirty="0">
                <a:solidFill>
                  <a:schemeClr val="tx1"/>
                </a:solidFill>
              </a:rPr>
              <a:t> Джохар </a:t>
            </a:r>
            <a:r>
              <a:rPr lang="ru-RU" dirty="0" err="1">
                <a:solidFill>
                  <a:schemeClr val="tx1"/>
                </a:solidFill>
              </a:rPr>
              <a:t>Нургазизович</a:t>
            </a:r>
            <a:r>
              <a:rPr lang="ru-RU" dirty="0">
                <a:solidFill>
                  <a:schemeClr val="tx1"/>
                </a:solidFill>
              </a:rPr>
              <a:t>   </a:t>
            </a:r>
          </a:p>
          <a:p>
            <a:pPr lvl="0">
              <a:spcBef>
                <a:spcPts val="600"/>
              </a:spcBef>
            </a:pPr>
            <a:r>
              <a:rPr lang="ru-RU" dirty="0" err="1">
                <a:solidFill>
                  <a:schemeClr val="tx1"/>
                </a:solidFill>
              </a:rPr>
              <a:t>Жусупбеков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Омиржан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Жансерикович</a:t>
            </a: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бъект 10">
            <a:extLst>
              <a:ext uri="{FF2B5EF4-FFF2-40B4-BE49-F238E27FC236}">
                <a16:creationId xmlns:a16="http://schemas.microsoft.com/office/drawing/2014/main" id="{034D8659-F205-4AB2-B7A5-850AB8B6AE61}"/>
              </a:ext>
            </a:extLst>
          </p:cNvPr>
          <p:cNvSpPr txBox="1">
            <a:spLocks/>
          </p:cNvSpPr>
          <p:nvPr/>
        </p:nvSpPr>
        <p:spPr>
          <a:xfrm>
            <a:off x="6480036" y="1526795"/>
            <a:ext cx="2881159" cy="5217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600"/>
              </a:spcBef>
            </a:pPr>
            <a:r>
              <a:rPr lang="ru-RU" dirty="0" err="1"/>
              <a:t>Абишев</a:t>
            </a:r>
            <a:r>
              <a:rPr lang="ru-RU" dirty="0"/>
              <a:t> Канат </a:t>
            </a:r>
            <a:r>
              <a:rPr lang="ru-RU" dirty="0" err="1"/>
              <a:t>Елбекович</a:t>
            </a:r>
            <a:r>
              <a:rPr lang="ru-RU" dirty="0"/>
              <a:t> 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Нарымбетов</a:t>
            </a:r>
            <a:r>
              <a:rPr lang="ru-RU" dirty="0"/>
              <a:t> Дин-Мухамед </a:t>
            </a:r>
            <a:r>
              <a:rPr lang="ru-RU" dirty="0" err="1"/>
              <a:t>Шамшидинович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ru-RU" dirty="0"/>
              <a:t>Каплан Александр Владимирович 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Дарибаева</a:t>
            </a:r>
            <a:r>
              <a:rPr lang="ru-RU" dirty="0"/>
              <a:t> </a:t>
            </a:r>
            <a:r>
              <a:rPr lang="ru-RU" dirty="0" err="1"/>
              <a:t>Газиза</a:t>
            </a:r>
            <a:r>
              <a:rPr lang="ru-RU" dirty="0"/>
              <a:t> Исаевна  </a:t>
            </a:r>
          </a:p>
          <a:p>
            <a:pPr lvl="0">
              <a:spcBef>
                <a:spcPts val="600"/>
              </a:spcBef>
            </a:pPr>
            <a:r>
              <a:rPr lang="ru-RU" dirty="0"/>
              <a:t>Айтбаев Серик </a:t>
            </a:r>
            <a:r>
              <a:rPr lang="ru-RU" dirty="0" err="1"/>
              <a:t>Молда</a:t>
            </a:r>
            <a:r>
              <a:rPr lang="ru-RU" dirty="0"/>
              <a:t>-Ахметович</a:t>
            </a:r>
          </a:p>
          <a:p>
            <a:pPr lvl="0">
              <a:spcBef>
                <a:spcPts val="600"/>
              </a:spcBef>
            </a:pPr>
            <a:r>
              <a:rPr lang="kk-KZ" dirty="0"/>
              <a:t>Дворецкая Елена Николаевна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Байдавлетов Джангельды Кадырович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Кошевая Ирина Петровна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Байсаламова Гульнара             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Тепсаева Палада Юниевна  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Вурос Ксения Константиновна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Усенова Лязат Смагуловна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kk-KZ" dirty="0"/>
              <a:t>Кирсанова Татьяна Александровна       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ru-RU" dirty="0" err="1"/>
              <a:t>Баймагамбетов</a:t>
            </a:r>
            <a:r>
              <a:rPr lang="ru-RU" dirty="0"/>
              <a:t> Талгат </a:t>
            </a:r>
            <a:r>
              <a:rPr lang="ru-RU" dirty="0" err="1"/>
              <a:t>Балтабекович</a:t>
            </a:r>
            <a:r>
              <a:rPr lang="ru-RU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Дармен</a:t>
            </a:r>
            <a:r>
              <a:rPr lang="kk-KZ" dirty="0"/>
              <a:t>ұлы Марлен           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ru-RU" dirty="0" err="1"/>
              <a:t>Балтабеков</a:t>
            </a:r>
            <a:r>
              <a:rPr lang="ru-RU" dirty="0"/>
              <a:t> Виктор </a:t>
            </a:r>
            <a:r>
              <a:rPr lang="ru-RU" dirty="0" err="1"/>
              <a:t>Бимаганбетович</a:t>
            </a:r>
            <a:endParaRPr lang="ru-RU" dirty="0"/>
          </a:p>
          <a:p>
            <a:pPr lvl="0">
              <a:spcBef>
                <a:spcPts val="600"/>
              </a:spcBef>
            </a:pPr>
            <a:r>
              <a:rPr lang="ru-RU" dirty="0"/>
              <a:t>Мусина </a:t>
            </a:r>
            <a:r>
              <a:rPr lang="ru-RU" dirty="0" err="1"/>
              <a:t>Алмагуль</a:t>
            </a:r>
            <a:r>
              <a:rPr lang="ru-RU" dirty="0"/>
              <a:t> </a:t>
            </a:r>
            <a:r>
              <a:rPr lang="ru-RU" dirty="0" err="1"/>
              <a:t>Отарбаевна</a:t>
            </a:r>
            <a:r>
              <a:rPr lang="ru-RU" dirty="0"/>
              <a:t>        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Айдарханов</a:t>
            </a:r>
            <a:r>
              <a:rPr lang="ru-RU" dirty="0"/>
              <a:t> Абзал Муратович 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Жанабеков</a:t>
            </a:r>
            <a:r>
              <a:rPr lang="ru-RU" dirty="0"/>
              <a:t> Дамир </a:t>
            </a:r>
            <a:r>
              <a:rPr lang="ru-RU" dirty="0" err="1"/>
              <a:t>Саматович</a:t>
            </a:r>
            <a:r>
              <a:rPr lang="ru-RU" dirty="0"/>
              <a:t>  </a:t>
            </a:r>
          </a:p>
          <a:p>
            <a:pPr lvl="0">
              <a:spcBef>
                <a:spcPts val="600"/>
              </a:spcBef>
            </a:pPr>
            <a:r>
              <a:rPr lang="ru-RU" dirty="0"/>
              <a:t>Сабинина Ирина Александровна     </a:t>
            </a:r>
          </a:p>
          <a:p>
            <a:pPr lvl="0">
              <a:spcBef>
                <a:spcPts val="600"/>
              </a:spcBef>
            </a:pPr>
            <a:r>
              <a:rPr lang="ru-RU" dirty="0" err="1"/>
              <a:t>Нурмашева</a:t>
            </a:r>
            <a:r>
              <a:rPr lang="ru-RU" dirty="0"/>
              <a:t> </a:t>
            </a:r>
            <a:r>
              <a:rPr lang="ru-RU" dirty="0" err="1"/>
              <a:t>Разия</a:t>
            </a:r>
            <a:r>
              <a:rPr lang="ru-RU" dirty="0"/>
              <a:t> </a:t>
            </a:r>
            <a:r>
              <a:rPr lang="ru-RU" dirty="0" err="1"/>
              <a:t>Кусаиновна</a:t>
            </a:r>
            <a:endParaRPr lang="ru-RU" dirty="0"/>
          </a:p>
          <a:p>
            <a:pPr>
              <a:spcBef>
                <a:spcPts val="6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043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112" y="139257"/>
            <a:ext cx="9692640" cy="1325562"/>
          </a:xfrm>
        </p:spPr>
        <p:txBody>
          <a:bodyPr>
            <a:noAutofit/>
          </a:bodyPr>
          <a:lstStyle/>
          <a:p>
            <a:r>
              <a:rPr lang="ru-RU" sz="3200" dirty="0"/>
              <a:t>За высокие достижения в отстаивании чести Коллегии, спортивный дух </a:t>
            </a:r>
            <a:br>
              <a:rPr lang="ru-RU" sz="3200" dirty="0"/>
            </a:br>
            <a:r>
              <a:rPr lang="ru-RU" sz="3200" dirty="0"/>
              <a:t>и волю к победе: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76646" y="1481597"/>
            <a:ext cx="4480560" cy="4351337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400" dirty="0" err="1"/>
              <a:t>Ибраев</a:t>
            </a:r>
            <a:r>
              <a:rPr lang="ru-RU" sz="1400" dirty="0"/>
              <a:t> </a:t>
            </a:r>
            <a:r>
              <a:rPr lang="ru-RU" sz="1400" dirty="0" err="1"/>
              <a:t>Даурен</a:t>
            </a:r>
            <a:r>
              <a:rPr lang="ru-RU" sz="1400" dirty="0"/>
              <a:t> </a:t>
            </a:r>
            <a:r>
              <a:rPr lang="ru-RU" sz="1400" dirty="0" err="1"/>
              <a:t>Рыскалиевич</a:t>
            </a:r>
            <a:r>
              <a:rPr lang="ru-RU" sz="1400" dirty="0"/>
              <a:t>      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Тусупбекова</a:t>
            </a:r>
            <a:r>
              <a:rPr lang="ru-RU" sz="1400" dirty="0"/>
              <a:t> </a:t>
            </a:r>
            <a:r>
              <a:rPr lang="ru-RU" sz="1400" dirty="0" err="1"/>
              <a:t>Гулайдар</a:t>
            </a:r>
            <a:r>
              <a:rPr lang="ru-RU" sz="1400" dirty="0"/>
              <a:t> </a:t>
            </a:r>
            <a:r>
              <a:rPr lang="ru-RU" sz="1400" dirty="0" err="1"/>
              <a:t>Капаркулкызы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/>
              <a:t>Идрисов Равиль </a:t>
            </a:r>
            <a:r>
              <a:rPr lang="ru-RU" sz="1400" dirty="0" err="1"/>
              <a:t>Дамирович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/>
              <a:t>Керимова </a:t>
            </a:r>
            <a:r>
              <a:rPr lang="ru-RU" sz="1400" dirty="0" err="1"/>
              <a:t>Рэна</a:t>
            </a:r>
            <a:r>
              <a:rPr lang="ru-RU" sz="1400" dirty="0"/>
              <a:t> </a:t>
            </a:r>
            <a:r>
              <a:rPr lang="ru-RU" sz="1400" dirty="0" err="1"/>
              <a:t>Вагифгызы</a:t>
            </a:r>
            <a:r>
              <a:rPr lang="ru-RU" sz="1400" dirty="0"/>
              <a:t>    </a:t>
            </a:r>
          </a:p>
          <a:p>
            <a:pPr lvl="0">
              <a:spcBef>
                <a:spcPts val="600"/>
              </a:spcBef>
            </a:pPr>
            <a:r>
              <a:rPr lang="kk-KZ" sz="1400" dirty="0"/>
              <a:t>Мухатаев Даулет Муратұлы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kk-KZ" sz="1400" dirty="0"/>
              <a:t>Кішкенебаев Тлеужан Жұмабекұлы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kk-KZ" sz="1400" dirty="0"/>
              <a:t>Амитов Муратхожа Шарапханович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 err="1"/>
              <a:t>Ракимжанов</a:t>
            </a:r>
            <a:r>
              <a:rPr lang="ru-RU" sz="1400" dirty="0"/>
              <a:t> </a:t>
            </a:r>
            <a:r>
              <a:rPr lang="ru-RU" sz="1400" dirty="0" err="1"/>
              <a:t>Бауржан</a:t>
            </a:r>
            <a:r>
              <a:rPr lang="ru-RU" sz="1400" dirty="0"/>
              <a:t> </a:t>
            </a:r>
            <a:r>
              <a:rPr lang="ru-RU" sz="1400" dirty="0" err="1"/>
              <a:t>Жанатаевич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 err="1"/>
              <a:t>Канафин</a:t>
            </a:r>
            <a:r>
              <a:rPr lang="ru-RU" sz="1400" dirty="0"/>
              <a:t> </a:t>
            </a:r>
            <a:r>
              <a:rPr lang="ru-RU" sz="1400" dirty="0" err="1"/>
              <a:t>Данияр</a:t>
            </a:r>
            <a:r>
              <a:rPr lang="ru-RU" sz="1400" dirty="0"/>
              <a:t> </a:t>
            </a:r>
            <a:r>
              <a:rPr lang="ru-RU" sz="1400" dirty="0" err="1"/>
              <a:t>Кайратович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/>
              <a:t>Мусин </a:t>
            </a:r>
            <a:r>
              <a:rPr lang="ru-RU" sz="1400" dirty="0" err="1"/>
              <a:t>Салимжан</a:t>
            </a:r>
            <a:r>
              <a:rPr lang="ru-RU" sz="1400" dirty="0"/>
              <a:t> </a:t>
            </a:r>
            <a:r>
              <a:rPr lang="ru-RU" sz="1400" dirty="0" err="1"/>
              <a:t>Альмуратович</a:t>
            </a:r>
            <a:r>
              <a:rPr lang="ru-RU" sz="1400" dirty="0"/>
              <a:t>   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Танирбергенов</a:t>
            </a:r>
            <a:r>
              <a:rPr lang="ru-RU" sz="1400" dirty="0"/>
              <a:t> </a:t>
            </a:r>
            <a:r>
              <a:rPr lang="ru-RU" sz="1400" dirty="0" err="1"/>
              <a:t>Курышбек</a:t>
            </a:r>
            <a:r>
              <a:rPr lang="ru-RU" sz="1400" dirty="0"/>
              <a:t>         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Ахметжанов</a:t>
            </a:r>
            <a:r>
              <a:rPr lang="ru-RU" sz="1400" dirty="0"/>
              <a:t> Марат </a:t>
            </a:r>
            <a:r>
              <a:rPr lang="ru-RU" sz="1400" dirty="0" err="1"/>
              <a:t>Серикович</a:t>
            </a:r>
            <a:endParaRPr lang="ru-RU" sz="1400" dirty="0"/>
          </a:p>
          <a:p>
            <a:pPr lvl="0">
              <a:spcBef>
                <a:spcPts val="600"/>
              </a:spcBef>
            </a:pPr>
            <a:r>
              <a:rPr lang="ru-RU" sz="1400" dirty="0" err="1"/>
              <a:t>Карипжанов</a:t>
            </a:r>
            <a:r>
              <a:rPr lang="ru-RU" sz="1400" dirty="0"/>
              <a:t> </a:t>
            </a:r>
            <a:r>
              <a:rPr lang="ru-RU" sz="1400" dirty="0" err="1"/>
              <a:t>Данияр</a:t>
            </a:r>
            <a:r>
              <a:rPr lang="ru-RU" sz="1400" dirty="0"/>
              <a:t> </a:t>
            </a:r>
            <a:r>
              <a:rPr lang="ru-RU" sz="1400" dirty="0" err="1"/>
              <a:t>Азаматович</a:t>
            </a:r>
            <a:r>
              <a:rPr lang="ru-RU" sz="1400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sz="1400" dirty="0"/>
              <a:t>Пан Игорь Владимирович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Кусяпова</a:t>
            </a:r>
            <a:r>
              <a:rPr lang="ru-RU" sz="1400" dirty="0"/>
              <a:t> Надежда Валерьевна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Бидашева</a:t>
            </a:r>
            <a:r>
              <a:rPr lang="ru-RU" sz="1400" dirty="0"/>
              <a:t> </a:t>
            </a:r>
            <a:r>
              <a:rPr lang="ru-RU" sz="1400" dirty="0" err="1"/>
              <a:t>Анара</a:t>
            </a:r>
            <a:r>
              <a:rPr lang="ru-RU" sz="1400" dirty="0"/>
              <a:t> </a:t>
            </a:r>
            <a:r>
              <a:rPr lang="ru-RU" sz="1400" dirty="0" err="1"/>
              <a:t>Ертаевна</a:t>
            </a:r>
            <a:r>
              <a:rPr lang="ru-RU" sz="1400" dirty="0"/>
              <a:t>    </a:t>
            </a:r>
          </a:p>
          <a:p>
            <a:pPr lvl="0">
              <a:spcBef>
                <a:spcPts val="600"/>
              </a:spcBef>
            </a:pPr>
            <a:r>
              <a:rPr lang="ru-RU" sz="1400" dirty="0" err="1"/>
              <a:t>Байкенов</a:t>
            </a:r>
            <a:r>
              <a:rPr lang="ru-RU" sz="1400" dirty="0"/>
              <a:t> Азамат </a:t>
            </a:r>
            <a:r>
              <a:rPr lang="ru-RU" sz="1400" dirty="0" err="1"/>
              <a:t>Игиликович</a:t>
            </a:r>
            <a:r>
              <a:rPr lang="ru-RU" sz="1400" dirty="0"/>
              <a:t> </a:t>
            </a:r>
            <a:endParaRPr lang="ru-RU" sz="11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42432" y="1464819"/>
            <a:ext cx="4480560" cy="510376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ru-RU" sz="1500" dirty="0"/>
              <a:t>Мурзин  Марат </a:t>
            </a:r>
            <a:r>
              <a:rPr lang="ru-RU" sz="1500" dirty="0" err="1"/>
              <a:t>Назарович</a:t>
            </a:r>
            <a:r>
              <a:rPr lang="ru-RU" sz="1500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Нурмашева</a:t>
            </a:r>
            <a:r>
              <a:rPr lang="ru-RU" sz="1500" dirty="0"/>
              <a:t> </a:t>
            </a:r>
            <a:r>
              <a:rPr lang="ru-RU" sz="1500" dirty="0" err="1"/>
              <a:t>Разия</a:t>
            </a:r>
            <a:r>
              <a:rPr lang="ru-RU" sz="1500" dirty="0"/>
              <a:t> </a:t>
            </a:r>
            <a:r>
              <a:rPr lang="ru-RU" sz="1500" dirty="0" err="1"/>
              <a:t>Кусаиновна</a:t>
            </a:r>
            <a:r>
              <a:rPr lang="ru-RU" sz="1500" dirty="0"/>
              <a:t>        </a:t>
            </a:r>
          </a:p>
          <a:p>
            <a:pPr lvl="0">
              <a:spcBef>
                <a:spcPts val="600"/>
              </a:spcBef>
            </a:pPr>
            <a:r>
              <a:rPr lang="ru-RU" sz="1500" dirty="0"/>
              <a:t>Каплан Александр Владимирович 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Бекмухамбетов</a:t>
            </a:r>
            <a:r>
              <a:rPr lang="ru-RU" sz="1500" dirty="0"/>
              <a:t> </a:t>
            </a:r>
            <a:r>
              <a:rPr lang="ru-RU" sz="1500" dirty="0" err="1"/>
              <a:t>Бекжан</a:t>
            </a:r>
            <a:r>
              <a:rPr lang="ru-RU" sz="1500" dirty="0"/>
              <a:t> </a:t>
            </a:r>
            <a:r>
              <a:rPr lang="ru-RU" sz="1500" dirty="0" err="1"/>
              <a:t>Бектемирвич</a:t>
            </a:r>
            <a:r>
              <a:rPr lang="ru-RU" sz="1500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Аукеров</a:t>
            </a:r>
            <a:r>
              <a:rPr lang="ru-RU" sz="1500" dirty="0"/>
              <a:t> </a:t>
            </a:r>
            <a:r>
              <a:rPr lang="ru-RU" sz="1500" dirty="0" err="1"/>
              <a:t>Аян</a:t>
            </a:r>
            <a:r>
              <a:rPr lang="ru-RU" sz="1500" dirty="0"/>
              <a:t> </a:t>
            </a:r>
            <a:r>
              <a:rPr lang="ru-RU" sz="1500" dirty="0" err="1"/>
              <a:t>Уразбаевич</a:t>
            </a:r>
            <a:r>
              <a:rPr lang="ru-RU" sz="1500" dirty="0"/>
              <a:t>             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Гайса</a:t>
            </a:r>
            <a:r>
              <a:rPr lang="ru-RU" sz="1500" dirty="0"/>
              <a:t> </a:t>
            </a:r>
            <a:r>
              <a:rPr lang="ru-RU" sz="1500" dirty="0" err="1"/>
              <a:t>Бауыржан</a:t>
            </a:r>
            <a:r>
              <a:rPr lang="ru-RU" sz="1500" dirty="0"/>
              <a:t> </a:t>
            </a:r>
            <a:r>
              <a:rPr lang="ru-RU" sz="1500" dirty="0" err="1"/>
              <a:t>Оразайулы</a:t>
            </a:r>
            <a:endParaRPr lang="ru-RU" sz="1500" dirty="0"/>
          </a:p>
          <a:p>
            <a:pPr lvl="0">
              <a:spcBef>
                <a:spcPts val="600"/>
              </a:spcBef>
            </a:pPr>
            <a:r>
              <a:rPr lang="ru-RU" sz="1500" dirty="0" err="1"/>
              <a:t>Байдавлетов</a:t>
            </a:r>
            <a:r>
              <a:rPr lang="ru-RU" sz="1500" dirty="0"/>
              <a:t> </a:t>
            </a:r>
            <a:r>
              <a:rPr lang="ru-RU" sz="1500" dirty="0" err="1"/>
              <a:t>Джангельды</a:t>
            </a:r>
            <a:r>
              <a:rPr lang="ru-RU" sz="1500" dirty="0"/>
              <a:t> </a:t>
            </a:r>
            <a:r>
              <a:rPr lang="ru-RU" sz="1500" dirty="0" err="1"/>
              <a:t>Кадырович</a:t>
            </a:r>
            <a:endParaRPr lang="ru-RU" sz="1500" dirty="0"/>
          </a:p>
          <a:p>
            <a:pPr lvl="0">
              <a:spcBef>
                <a:spcPts val="600"/>
              </a:spcBef>
            </a:pPr>
            <a:r>
              <a:rPr lang="ru-RU" sz="1500" dirty="0" err="1"/>
              <a:t>Жинтимирова</a:t>
            </a:r>
            <a:r>
              <a:rPr lang="ru-RU" sz="1500" dirty="0"/>
              <a:t> </a:t>
            </a:r>
            <a:r>
              <a:rPr lang="ru-RU" sz="1500" dirty="0" err="1"/>
              <a:t>Алтынжамал</a:t>
            </a:r>
            <a:r>
              <a:rPr lang="ru-RU" sz="1500" dirty="0"/>
              <a:t> </a:t>
            </a:r>
            <a:r>
              <a:rPr lang="ru-RU" sz="1500" dirty="0" err="1"/>
              <a:t>Ербалаевна</a:t>
            </a:r>
            <a:endParaRPr lang="en-US" sz="1500" dirty="0"/>
          </a:p>
          <a:p>
            <a:pPr lvl="0">
              <a:spcBef>
                <a:spcPts val="600"/>
              </a:spcBef>
            </a:pPr>
            <a:r>
              <a:rPr lang="ru-RU" sz="1500" dirty="0"/>
              <a:t>Т</a:t>
            </a:r>
            <a:r>
              <a:rPr lang="kk-KZ" sz="1500" dirty="0"/>
              <a:t>ұрсынбек Айнур Бақытқызы</a:t>
            </a:r>
            <a:endParaRPr lang="ru-RU" sz="1500" dirty="0"/>
          </a:p>
          <a:p>
            <a:pPr lvl="0">
              <a:spcBef>
                <a:spcPts val="600"/>
              </a:spcBef>
            </a:pPr>
            <a:r>
              <a:rPr lang="ru-RU" sz="1500" dirty="0" err="1"/>
              <a:t>Космуратова</a:t>
            </a:r>
            <a:r>
              <a:rPr lang="ru-RU" sz="1500" dirty="0"/>
              <a:t> </a:t>
            </a:r>
            <a:r>
              <a:rPr lang="ru-RU" sz="1500" dirty="0" err="1"/>
              <a:t>Айжан</a:t>
            </a:r>
            <a:r>
              <a:rPr lang="ru-RU" sz="1500" dirty="0"/>
              <a:t> </a:t>
            </a:r>
            <a:r>
              <a:rPr lang="ru-RU" sz="1500" dirty="0" err="1"/>
              <a:t>Сарыбековна</a:t>
            </a:r>
            <a:r>
              <a:rPr lang="ru-RU" sz="1500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Рысбекова</a:t>
            </a:r>
            <a:r>
              <a:rPr lang="ru-RU" sz="1500" dirty="0"/>
              <a:t> </a:t>
            </a:r>
            <a:r>
              <a:rPr lang="ru-RU" sz="1500" dirty="0" err="1"/>
              <a:t>Бибинур</a:t>
            </a:r>
            <a:r>
              <a:rPr lang="ru-RU" sz="1500" dirty="0"/>
              <a:t> </a:t>
            </a:r>
            <a:r>
              <a:rPr lang="ru-RU" sz="1500" dirty="0" err="1"/>
              <a:t>Сагидолдановна</a:t>
            </a:r>
            <a:endParaRPr lang="ru-RU" sz="1500" dirty="0"/>
          </a:p>
          <a:p>
            <a:pPr lvl="0">
              <a:spcBef>
                <a:spcPts val="600"/>
              </a:spcBef>
            </a:pPr>
            <a:r>
              <a:rPr lang="ru-RU" sz="1500" dirty="0" err="1"/>
              <a:t>Заитов</a:t>
            </a:r>
            <a:r>
              <a:rPr lang="ru-RU" sz="1500" dirty="0"/>
              <a:t> </a:t>
            </a:r>
            <a:r>
              <a:rPr lang="ru-RU" sz="1500" dirty="0" err="1"/>
              <a:t>Абдримжан</a:t>
            </a:r>
            <a:r>
              <a:rPr lang="ru-RU" sz="1500" dirty="0"/>
              <a:t> </a:t>
            </a:r>
            <a:r>
              <a:rPr lang="ru-RU" sz="1500" dirty="0" err="1"/>
              <a:t>Тельманович</a:t>
            </a:r>
            <a:r>
              <a:rPr lang="ru-RU" sz="1500" dirty="0"/>
              <a:t>  </a:t>
            </a:r>
          </a:p>
          <a:p>
            <a:pPr lvl="0">
              <a:spcBef>
                <a:spcPts val="600"/>
              </a:spcBef>
            </a:pPr>
            <a:r>
              <a:rPr lang="ru-RU" sz="1500" dirty="0"/>
              <a:t>Иванов Андрей Андреевич      </a:t>
            </a:r>
          </a:p>
          <a:p>
            <a:pPr lvl="0">
              <a:spcBef>
                <a:spcPts val="600"/>
              </a:spcBef>
            </a:pPr>
            <a:r>
              <a:rPr lang="kk-KZ" sz="1500" dirty="0"/>
              <a:t>Макұл Исатай Кәрімұлы   </a:t>
            </a:r>
            <a:endParaRPr lang="ru-RU" sz="1500" dirty="0"/>
          </a:p>
          <a:p>
            <a:pPr lvl="0">
              <a:spcBef>
                <a:spcPts val="600"/>
              </a:spcBef>
            </a:pPr>
            <a:r>
              <a:rPr lang="ru-RU" sz="1500" dirty="0" err="1"/>
              <a:t>Лырчиков</a:t>
            </a:r>
            <a:r>
              <a:rPr lang="ru-RU" sz="1500" dirty="0"/>
              <a:t> Михаил Васильевич     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Айтикеев</a:t>
            </a:r>
            <a:r>
              <a:rPr lang="ru-RU" sz="1500" dirty="0"/>
              <a:t> </a:t>
            </a:r>
            <a:r>
              <a:rPr lang="ru-RU" sz="1500" dirty="0" err="1"/>
              <a:t>Данияр</a:t>
            </a:r>
            <a:r>
              <a:rPr lang="ru-RU" sz="1500" dirty="0"/>
              <a:t> Александрович </a:t>
            </a:r>
          </a:p>
          <a:p>
            <a:pPr lvl="0">
              <a:spcBef>
                <a:spcPts val="600"/>
              </a:spcBef>
            </a:pPr>
            <a:r>
              <a:rPr lang="ru-RU" sz="1500" dirty="0" err="1"/>
              <a:t>Байгонов</a:t>
            </a:r>
            <a:r>
              <a:rPr lang="ru-RU" sz="1500" dirty="0"/>
              <a:t> </a:t>
            </a:r>
            <a:r>
              <a:rPr lang="ru-RU" sz="1500" dirty="0" err="1"/>
              <a:t>Даулет</a:t>
            </a:r>
            <a:r>
              <a:rPr lang="ru-RU" sz="1500" dirty="0"/>
              <a:t> </a:t>
            </a:r>
            <a:r>
              <a:rPr lang="ru-RU" sz="1500" dirty="0" err="1"/>
              <a:t>Сырымбетович</a:t>
            </a:r>
            <a:r>
              <a:rPr lang="ru-RU" sz="1500" dirty="0"/>
              <a:t> </a:t>
            </a:r>
          </a:p>
          <a:p>
            <a:pPr lvl="0">
              <a:spcBef>
                <a:spcPts val="600"/>
              </a:spcBef>
            </a:pPr>
            <a:r>
              <a:rPr lang="ru-RU" sz="1500" dirty="0"/>
              <a:t>Попов Игорь Вадимович  </a:t>
            </a:r>
          </a:p>
          <a:p>
            <a:pPr lvl="0">
              <a:spcBef>
                <a:spcPts val="600"/>
              </a:spcBef>
            </a:pPr>
            <a:r>
              <a:rPr lang="ru-RU" sz="1500" dirty="0"/>
              <a:t>Ибраимов </a:t>
            </a:r>
            <a:r>
              <a:rPr lang="ru-RU" sz="1500" dirty="0" err="1"/>
              <a:t>Даурен</a:t>
            </a:r>
            <a:r>
              <a:rPr lang="ru-RU" sz="1500" dirty="0"/>
              <a:t> </a:t>
            </a:r>
            <a:r>
              <a:rPr lang="ru-RU" sz="1500" dirty="0" err="1"/>
              <a:t>Ахметжанович</a:t>
            </a:r>
            <a:endParaRPr lang="ru-RU" sz="1500" dirty="0"/>
          </a:p>
          <a:p>
            <a:pPr marL="0" indent="0">
              <a:spcBef>
                <a:spcPts val="600"/>
              </a:spcBef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5576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84ADB87-092B-4CF7-9EA8-63041C6CDF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792182"/>
              </p:ext>
            </p:extLst>
          </p:nvPr>
        </p:nvGraphicFramePr>
        <p:xfrm>
          <a:off x="0" y="0"/>
          <a:ext cx="1128683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49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E12309CD-9BCB-416E-A2E8-0092D6AD5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64015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4653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358BC1E8-3992-4B27-8696-129EAA22E4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749529"/>
              </p:ext>
            </p:extLst>
          </p:nvPr>
        </p:nvGraphicFramePr>
        <p:xfrm>
          <a:off x="0" y="0"/>
          <a:ext cx="1129158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28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225A061-C499-45D9-8989-5E12C41BA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693941"/>
              </p:ext>
            </p:extLst>
          </p:nvPr>
        </p:nvGraphicFramePr>
        <p:xfrm>
          <a:off x="0" y="0"/>
          <a:ext cx="1129158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277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774869"/>
              </p:ext>
            </p:extLst>
          </p:nvPr>
        </p:nvGraphicFramePr>
        <p:xfrm>
          <a:off x="1" y="0"/>
          <a:ext cx="1129158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3057166" y="6384796"/>
            <a:ext cx="5177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Оказана юридическая помощь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33 101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гражданину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10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58139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3921760" y="6392688"/>
            <a:ext cx="391668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ГГЮП оказана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14576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гражданам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70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37487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7421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13056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dirty="0"/>
              <a:t>Комплексная социальная юридическая помощь (КСЮП) - статья 19 закона РК  «об адвокатской деятельности и юридической помощи».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КСЮП</a:t>
            </a:r>
            <a:r>
              <a:rPr lang="ru-RU" sz="3200" dirty="0"/>
              <a:t> является одной из форм реализации социальной ответственности и осуществляется добровольно.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ru-RU" sz="3200" dirty="0"/>
              <a:t>В 2019 году адвокатами проведено </a:t>
            </a:r>
            <a:r>
              <a:rPr lang="ru-RU" sz="3200" b="1" dirty="0"/>
              <a:t>18</a:t>
            </a:r>
            <a:r>
              <a:rPr lang="ru-RU" sz="3200" dirty="0"/>
              <a:t> поручений по договорам об оказании </a:t>
            </a:r>
            <a:r>
              <a:rPr lang="ru-RU" sz="3200" b="1" dirty="0"/>
              <a:t>КСЮП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6231325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23C5FE65-18CC-4A65-9EBC-B05E331504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863</Words>
  <Application>Microsoft Office PowerPoint</Application>
  <PresentationFormat>Широкоэкранный</PresentationFormat>
  <Paragraphs>225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Schoolbook</vt:lpstr>
      <vt:lpstr>Times New Roman</vt:lpstr>
      <vt:lpstr>Wingdings 2</vt:lpstr>
      <vt:lpstr>Вид</vt:lpstr>
      <vt:lpstr>О деятельности Президиума  за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Комплексная социальная юридическая помощь (КСЮП) - статья 19 закона РК  «об адвокатской деятельности и юридической помощи».</vt:lpstr>
      <vt:lpstr>Информация о средней стоимости услуг адвокатов Алматинской городской коллегии адвокатов (по видам услуг) за 2019 год по результатам мониторинга</vt:lpstr>
      <vt:lpstr>Адвокаты, оказавших КСЮП в 2019 году:</vt:lpstr>
      <vt:lpstr>За активное участие в деятельности коллегии, направленной на защиту прав адвокатов и корпоративных интересов сообщества, проявленный профессионализм.</vt:lpstr>
      <vt:lpstr>За активную гражданскую позицию, поддержание корпоративного духа, участие в защите профессиональных прав адвокатов» награждены адвокаты, участвующих в судах, правоохранительных органах по защите прав наших коллег</vt:lpstr>
      <vt:lpstr>За высокие достижения в отстаивании чести Коллегии, спортивный дух  и волю к победе: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деятельности Президиума  за 2019 год</dc:title>
  <dc:creator>Ярослав Вуйко</dc:creator>
  <cp:lastModifiedBy>Ярослав Вуйко</cp:lastModifiedBy>
  <cp:revision>6</cp:revision>
  <dcterms:created xsi:type="dcterms:W3CDTF">2020-02-07T12:24:32Z</dcterms:created>
  <dcterms:modified xsi:type="dcterms:W3CDTF">2020-02-13T11:00:17Z</dcterms:modified>
</cp:coreProperties>
</file>