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sldIdLst>
    <p:sldId id="256" r:id="rId2"/>
    <p:sldId id="272" r:id="rId3"/>
    <p:sldId id="268" r:id="rId4"/>
    <p:sldId id="266" r:id="rId5"/>
    <p:sldId id="267" r:id="rId6"/>
    <p:sldId id="270" r:id="rId7"/>
    <p:sldId id="261" r:id="rId8"/>
    <p:sldId id="275" r:id="rId9"/>
    <p:sldId id="269" r:id="rId10"/>
    <p:sldId id="276" r:id="rId11"/>
    <p:sldId id="274" r:id="rId12"/>
    <p:sldId id="273" r:id="rId13"/>
    <p:sldId id="277" r:id="rId14"/>
    <p:sldId id="262" r:id="rId15"/>
    <p:sldId id="263" r:id="rId16"/>
    <p:sldId id="264" r:id="rId17"/>
    <p:sldId id="271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00026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Закон Республики Казахстан</a:t>
            </a:r>
            <a:br>
              <a:rPr lang="ru-RU" sz="2000" dirty="0" smtClean="0"/>
            </a:br>
            <a:r>
              <a:rPr lang="ru-RU" sz="2000" dirty="0" smtClean="0"/>
              <a:t> «О противодействии легализации (отмыванию) доходов, полученных преступным путем, и финансированию терроризма»</a:t>
            </a:r>
            <a:endParaRPr lang="ru-RU" sz="20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r>
              <a:rPr lang="ru-RU" sz="3000" dirty="0" smtClean="0"/>
              <a:t/>
            </a:r>
            <a:br>
              <a:rPr lang="ru-RU" sz="3000" dirty="0" smtClean="0"/>
            </a:br>
            <a:endParaRPr lang="ru-RU" sz="3000" dirty="0"/>
          </a:p>
        </p:txBody>
      </p:sp>
      <p:pic>
        <p:nvPicPr>
          <p:cNvPr id="4" name="Рисунок 4" descr="C:\Documents and Settings\Loner\Рабочий стол\Kuralay\Рисунок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54" y="142852"/>
            <a:ext cx="2428892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Документальное фиксирование сведений о клиенте и операции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hangingPunct="0">
              <a:defRPr/>
            </a:pPr>
            <a:r>
              <a:rPr lang="ru-RU" sz="2800" kern="15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800" kern="1500" dirty="0" smtClean="0">
                <a:cs typeface="Times New Roman" pitchFamily="18" charset="0"/>
              </a:rPr>
              <a:t>Сведения и информация об операциях, подлежащих финансовому мониторингу, предусмотренных пунктами 1, 2 и 5 статьи 4 Закона, документально фиксируются и предоставляются в уполномоченный орган субъектами финансового мониторинга на казахском или русском языках:</a:t>
            </a:r>
          </a:p>
          <a:p>
            <a:pPr algn="just" eaLnBrk="0" hangingPunct="0">
              <a:defRPr/>
            </a:pPr>
            <a:endParaRPr lang="ru-RU" sz="2800" kern="15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kern="1500" dirty="0" smtClean="0">
                <a:cs typeface="Times New Roman" pitchFamily="18" charset="0"/>
              </a:rPr>
              <a:t>     1) указанными в подпунктах 1) – 6), 8) – 16) пункта 1 статьи 3 настоящего Закона, – электронным способом не позднее рабочего дня, следующего за днем совершения операции посредством выделенных каналов связи;</a:t>
            </a:r>
          </a:p>
          <a:p>
            <a:pPr algn="just" eaLnBrk="0" hangingPunct="0">
              <a:defRPr/>
            </a:pPr>
            <a:endParaRPr lang="ru-RU" sz="2800" kern="15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kern="1500" dirty="0" smtClean="0">
                <a:cs typeface="Times New Roman" pitchFamily="18" charset="0"/>
              </a:rPr>
              <a:t>      2) указанным в подпункте 7) пункта 1 статьи 3 настоящего Закона, – электронным способом посредством выделенных каналов связи или на бумажном носителе не позднее рабочего дня, следующего за днем совершения и (или) выявления операции.</a:t>
            </a:r>
          </a:p>
          <a:p>
            <a:pPr algn="just" eaLnBrk="0" hangingPunct="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28604"/>
            <a:ext cx="8534400" cy="558948"/>
          </a:xfrm>
        </p:spPr>
        <p:txBody>
          <a:bodyPr>
            <a:noAutofit/>
          </a:bodyPr>
          <a:lstStyle/>
          <a:p>
            <a:r>
              <a:rPr lang="ru-RU" altLang="ru-RU" sz="2400" b="1" dirty="0" smtClean="0">
                <a:solidFill>
                  <a:schemeClr val="accent1"/>
                </a:solidFill>
              </a:rPr>
              <a:t/>
            </a:r>
            <a:br>
              <a:rPr lang="ru-RU" altLang="ru-RU" sz="2400" b="1" dirty="0" smtClean="0">
                <a:solidFill>
                  <a:schemeClr val="accent1"/>
                </a:solidFill>
              </a:rPr>
            </a:br>
            <a:r>
              <a:rPr lang="ru-RU" altLang="ru-RU" sz="2000" b="1" dirty="0" smtClean="0">
                <a:solidFill>
                  <a:srgbClr val="FF0000"/>
                </a:solidFill>
              </a:rPr>
              <a:t>Документальное фиксирование сведений о клиенте и операции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algn="just" eaLnBrk="0" hangingPunct="0">
              <a:defRPr/>
            </a:pPr>
            <a:r>
              <a:rPr lang="ru-RU" sz="2800" kern="15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800" kern="1500" dirty="0" smtClean="0">
                <a:cs typeface="Times New Roman" pitchFamily="18" charset="0"/>
              </a:rPr>
              <a:t>Сведения и информация об операциях, подлежащих финансовому мониторингу представляется в формате XML посредством:</a:t>
            </a:r>
          </a:p>
          <a:p>
            <a:pPr algn="just" eaLnBrk="0" hangingPunct="0">
              <a:defRPr/>
            </a:pPr>
            <a:endParaRPr lang="ru-RU" sz="2800" kern="15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kern="1500" dirty="0" smtClean="0">
                <a:cs typeface="Times New Roman" pitchFamily="18" charset="0"/>
              </a:rPr>
              <a:t>     1) сетей телекоммуникаций республиканского государственного предприятия на праве хозяйственного ведения "Казахстанский центр межбанковских расчетов Национального Банка Республики Казахстан»;</a:t>
            </a:r>
          </a:p>
          <a:p>
            <a:pPr algn="just" eaLnBrk="0" hangingPunct="0">
              <a:defRPr/>
            </a:pPr>
            <a:endParaRPr lang="ru-RU" sz="2800" kern="15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kern="1500" dirty="0" smtClean="0">
                <a:cs typeface="Times New Roman" pitchFamily="18" charset="0"/>
              </a:rPr>
              <a:t>     2) </a:t>
            </a:r>
            <a:r>
              <a:rPr lang="ru-RU" sz="2800" kern="1500" dirty="0" err="1" smtClean="0">
                <a:cs typeface="Times New Roman" pitchFamily="18" charset="0"/>
              </a:rPr>
              <a:t>веб-портала</a:t>
            </a:r>
            <a:r>
              <a:rPr lang="ru-RU" sz="2800" kern="1500" dirty="0" smtClean="0">
                <a:cs typeface="Times New Roman" pitchFamily="18" charset="0"/>
              </a:rPr>
              <a:t> уполномоченного органа.</a:t>
            </a:r>
          </a:p>
          <a:p>
            <a:pPr algn="just" eaLnBrk="0" hangingPunct="0">
              <a:buNone/>
              <a:defRPr/>
            </a:pPr>
            <a:endParaRPr lang="ru-RU" sz="2800" kern="1500" dirty="0" smtClean="0">
              <a:cs typeface="Times New Roman" pitchFamily="18" charset="0"/>
            </a:endParaRPr>
          </a:p>
          <a:p>
            <a:pPr algn="just" eaLnBrk="0" hangingPunct="0">
              <a:defRPr/>
            </a:pPr>
            <a:r>
              <a:rPr lang="ru-RU" sz="2800" kern="1500" dirty="0" smtClean="0">
                <a:cs typeface="Times New Roman" pitchFamily="18" charset="0"/>
              </a:rPr>
              <a:t>     В случае представления субъектом финансового мониторинга информации способом, не предусмотренным законодательством, уполномоченный орган возвращает без рассмотрения данную информацию.</a:t>
            </a:r>
          </a:p>
          <a:p>
            <a:pPr algn="just" eaLnBrk="0" hangingPunct="0">
              <a:buNone/>
              <a:defRPr/>
            </a:pPr>
            <a:r>
              <a:rPr lang="ru-RU" sz="2800" kern="1500" dirty="0" smtClean="0">
                <a:solidFill>
                  <a:schemeClr val="accent1"/>
                </a:solidFill>
                <a:latin typeface="Arial" pitchFamily="34" charset="0"/>
                <a:cs typeface="Arial" pitchFamily="34" charset="0"/>
              </a:rPr>
              <a:t>		</a:t>
            </a:r>
            <a:endParaRPr lang="ru-RU" sz="2800" kern="15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357166"/>
            <a:ext cx="8534400" cy="571504"/>
          </a:xfrm>
        </p:spPr>
        <p:txBody>
          <a:bodyPr>
            <a:normAutofit fontScale="90000"/>
          </a:bodyPr>
          <a:lstStyle/>
          <a:p>
            <a:r>
              <a:rPr lang="ru-RU" altLang="ru-RU" b="1" dirty="0" smtClean="0">
                <a:solidFill>
                  <a:schemeClr val="accent1"/>
                </a:solidFill>
              </a:rPr>
              <a:t/>
            </a:r>
            <a:br>
              <a:rPr lang="ru-RU" altLang="ru-RU" b="1" dirty="0" smtClean="0">
                <a:solidFill>
                  <a:schemeClr val="accent1"/>
                </a:solidFill>
              </a:rPr>
            </a:br>
            <a:r>
              <a:rPr lang="ru-RU" altLang="ru-RU" b="1" dirty="0" smtClean="0">
                <a:solidFill>
                  <a:schemeClr val="accent1"/>
                </a:solidFill>
              </a:rPr>
              <a:t/>
            </a:r>
            <a:br>
              <a:rPr lang="ru-RU" altLang="ru-RU" b="1" dirty="0" smtClean="0">
                <a:solidFill>
                  <a:schemeClr val="accent1"/>
                </a:solidFill>
              </a:rPr>
            </a:br>
            <a:r>
              <a:rPr lang="ru-RU" altLang="ru-RU" sz="4000" b="1" dirty="0" smtClean="0">
                <a:solidFill>
                  <a:schemeClr val="accent1"/>
                </a:solidFill>
              </a:rPr>
              <a:t/>
            </a:r>
            <a:br>
              <a:rPr lang="ru-RU" altLang="ru-RU" sz="4000" b="1" dirty="0" smtClean="0">
                <a:solidFill>
                  <a:schemeClr val="accent1"/>
                </a:solidFill>
              </a:rPr>
            </a:br>
            <a:r>
              <a:rPr lang="ru-RU" altLang="ru-RU" sz="4000" b="1" dirty="0" smtClean="0">
                <a:solidFill>
                  <a:schemeClr val="accent1"/>
                </a:solidFill>
              </a:rPr>
              <a:t/>
            </a:r>
            <a:br>
              <a:rPr lang="ru-RU" altLang="ru-RU" sz="4000" b="1" dirty="0" smtClean="0">
                <a:solidFill>
                  <a:schemeClr val="accent1"/>
                </a:solidFill>
              </a:rPr>
            </a:br>
            <a:r>
              <a:rPr lang="ru-RU" altLang="ru-RU" sz="2200" b="1" dirty="0" smtClean="0">
                <a:solidFill>
                  <a:srgbClr val="FF0000"/>
                </a:solidFill>
              </a:rPr>
              <a:t>Документальное фиксирование сведений о клиенте 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Сведения и информация об операции, подлежащей финансовому мониторингу, не предоставляются в т.ч. 	адвокатами в случае, если эти сведения и информация получены в связи с оказанием юридической помощи по вопросам представительства и защиты физических и юридических лиц в органах дознания, предварительного следствия, судах, а также при оказании ими юридической помощи в виде консультаций, разъяснений, советов и письменных заключений по вопросам, разрешение которых требует профессиональных юридических знаний, составления исковых заявлений, жалоб и других документов правового характера.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714356"/>
            <a:ext cx="8534400" cy="285752"/>
          </a:xfrm>
        </p:spPr>
        <p:txBody>
          <a:bodyPr>
            <a:normAutofit fontScale="90000"/>
          </a:bodyPr>
          <a:lstStyle/>
          <a:p>
            <a:r>
              <a:rPr lang="ru-RU" altLang="ru-RU" sz="1300" b="1" dirty="0" smtClean="0">
                <a:solidFill>
                  <a:schemeClr val="accent1"/>
                </a:solidFill>
              </a:rPr>
              <a:t/>
            </a:r>
            <a:br>
              <a:rPr lang="ru-RU" altLang="ru-RU" sz="1300" b="1" dirty="0" smtClean="0">
                <a:solidFill>
                  <a:schemeClr val="accent1"/>
                </a:solidFill>
              </a:rPr>
            </a:br>
            <a:r>
              <a:rPr lang="ru-RU" altLang="ru-RU" sz="1300" b="1" dirty="0" smtClean="0">
                <a:solidFill>
                  <a:schemeClr val="accent1"/>
                </a:solidFill>
              </a:rPr>
              <a:t/>
            </a:r>
            <a:br>
              <a:rPr lang="ru-RU" altLang="ru-RU" sz="1300" b="1" dirty="0" smtClean="0">
                <a:solidFill>
                  <a:schemeClr val="accent1"/>
                </a:solidFill>
              </a:rPr>
            </a:br>
            <a:r>
              <a:rPr lang="ru-RU" altLang="ru-RU" sz="1300" b="1" dirty="0" smtClean="0">
                <a:solidFill>
                  <a:schemeClr val="accent1"/>
                </a:solidFill>
              </a:rPr>
              <a:t/>
            </a:r>
            <a:br>
              <a:rPr lang="ru-RU" altLang="ru-RU" sz="1300" b="1" dirty="0" smtClean="0">
                <a:solidFill>
                  <a:schemeClr val="accent1"/>
                </a:solidFill>
              </a:rPr>
            </a:br>
            <a:r>
              <a:rPr lang="ru-RU" altLang="ru-RU" sz="1300" b="1" dirty="0" smtClean="0">
                <a:solidFill>
                  <a:schemeClr val="accent1"/>
                </a:solidFill>
              </a:rPr>
              <a:t/>
            </a:r>
            <a:br>
              <a:rPr lang="ru-RU" altLang="ru-RU" sz="1300" b="1" dirty="0" smtClean="0">
                <a:solidFill>
                  <a:schemeClr val="accent1"/>
                </a:solidFill>
              </a:rPr>
            </a:br>
            <a:r>
              <a:rPr lang="ru-RU" altLang="ru-RU" sz="3600" b="1" dirty="0" smtClean="0">
                <a:solidFill>
                  <a:schemeClr val="accent1"/>
                </a:solidFill>
              </a:rPr>
              <a:t/>
            </a:r>
            <a:br>
              <a:rPr lang="ru-RU" altLang="ru-RU" sz="3600" b="1" dirty="0" smtClean="0">
                <a:solidFill>
                  <a:schemeClr val="accent1"/>
                </a:solidFill>
              </a:rPr>
            </a:br>
            <a:r>
              <a:rPr lang="ru-RU" altLang="ru-RU" sz="2200" b="1" dirty="0" smtClean="0">
                <a:solidFill>
                  <a:srgbClr val="FF0000"/>
                </a:solidFill>
              </a:rPr>
              <a:t>Отказ от проведения и приостановление операций</a:t>
            </a:r>
            <a:r>
              <a:rPr lang="ru-RU" altLang="ru-RU" sz="2200" dirty="0" smtClean="0">
                <a:solidFill>
                  <a:srgbClr val="FF0000"/>
                </a:solidFill>
              </a:rPr>
              <a:t/>
            </a:r>
            <a:br>
              <a:rPr lang="ru-RU" altLang="ru-RU" sz="2200" dirty="0" smtClean="0">
                <a:solidFill>
                  <a:srgbClr val="FF0000"/>
                </a:solidFill>
              </a:rPr>
            </a:br>
            <a:r>
              <a:rPr lang="ru-RU" altLang="ru-RU" sz="2200" b="1" dirty="0" smtClean="0">
                <a:solidFill>
                  <a:srgbClr val="FF0000"/>
                </a:solidFill>
              </a:rPr>
              <a:t>с деньгами и (или) иным имуществом</a:t>
            </a:r>
            <a:endParaRPr lang="ru-RU" sz="22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algn="just"/>
            <a:r>
              <a:rPr lang="ru-RU" altLang="ru-RU" sz="1600" dirty="0" smtClean="0"/>
              <a:t> </a:t>
            </a:r>
            <a:r>
              <a:rPr lang="ru-RU" altLang="ru-RU" sz="1800" dirty="0" smtClean="0">
                <a:latin typeface="+mj-lt"/>
                <a:cs typeface="Times New Roman" pitchFamily="18" charset="0"/>
              </a:rPr>
              <a:t>Субъекты финансового мониторинга обязаны отказать физическому или юридическому лицу в установлении деловых отношений, а также отказать в проведении операции с деньгами и (или) иным имуществом в случае невозможности принятия мер, предусмотренных подпунктами 1), 2), 2-1), 4) и 6) пункта 3 статьи 5 Закона о ПОД/ФТ, в том числе: </a:t>
            </a:r>
          </a:p>
          <a:p>
            <a:pPr algn="just">
              <a:buNone/>
            </a:pPr>
            <a:r>
              <a:rPr lang="ru-RU" altLang="ru-RU" sz="1800" dirty="0" smtClean="0">
                <a:latin typeface="+mj-lt"/>
                <a:cs typeface="Times New Roman" pitchFamily="18" charset="0"/>
              </a:rPr>
              <a:t>• представления клиентом и/или его представителем недействительных (утраченных, с истекшим сроком действия) или недостоверных документов и сведений;</a:t>
            </a:r>
          </a:p>
          <a:p>
            <a:pPr algn="just">
              <a:buNone/>
            </a:pPr>
            <a:r>
              <a:rPr lang="ru-RU" altLang="ru-RU" sz="1800" dirty="0" smtClean="0">
                <a:latin typeface="+mj-lt"/>
                <a:cs typeface="Times New Roman" pitchFamily="18" charset="0"/>
              </a:rPr>
              <a:t>• 	невозможности установления предполагаемой цели и характера деловых отношений</a:t>
            </a:r>
          </a:p>
          <a:p>
            <a:pPr algn="just">
              <a:buNone/>
            </a:pPr>
            <a:r>
              <a:rPr lang="ru-RU" altLang="ru-RU" sz="1800" dirty="0" smtClean="0">
                <a:latin typeface="+mj-lt"/>
                <a:cs typeface="Times New Roman" pitchFamily="18" charset="0"/>
              </a:rPr>
              <a:t>• невозможности обновления сведений о клиенте (его представителе) и </a:t>
            </a:r>
            <a:r>
              <a:rPr lang="ru-RU" altLang="ru-RU" sz="1800" dirty="0" err="1" smtClean="0">
                <a:latin typeface="+mj-lt"/>
                <a:cs typeface="Times New Roman" pitchFamily="18" charset="0"/>
              </a:rPr>
              <a:t>бенефициарном</a:t>
            </a:r>
            <a:r>
              <a:rPr lang="ru-RU" altLang="ru-RU" sz="1800" dirty="0" smtClean="0">
                <a:latin typeface="+mj-lt"/>
                <a:cs typeface="Times New Roman" pitchFamily="18" charset="0"/>
              </a:rPr>
              <a:t> собственнике.</a:t>
            </a:r>
          </a:p>
          <a:p>
            <a:pPr algn="just"/>
            <a:endParaRPr lang="ru-RU" altLang="ru-RU" sz="1800" dirty="0" smtClean="0">
              <a:latin typeface="+mj-lt"/>
              <a:cs typeface="Times New Roman" pitchFamily="18" charset="0"/>
            </a:endParaRPr>
          </a:p>
          <a:p>
            <a:pPr algn="just"/>
            <a:r>
              <a:rPr lang="ru-RU" altLang="ru-RU" sz="1800" dirty="0" smtClean="0">
                <a:latin typeface="+mj-lt"/>
                <a:cs typeface="Times New Roman" pitchFamily="18" charset="0"/>
              </a:rPr>
              <a:t>СФМ предоставляют в уполномоченный орган сообщения о фактах отказа физическому или юридическому лицу в установлении деловых отношений, прекращения деловых отношений с клиентом, отказа в проведении операции с деньгами и (или) иным имуществом. </a:t>
            </a:r>
            <a:endParaRPr lang="ru-RU" sz="1800" dirty="0">
              <a:latin typeface="+mj-lt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800" dirty="0" smtClean="0">
                <a:solidFill>
                  <a:srgbClr val="FF0000"/>
                </a:solidFill>
              </a:rPr>
              <a:t>Меры по замораживанию операций с деньгами и (или) иным имуществом организации или физического лица, включенного в перечень организаций и лиц, связанных с финансированием терроризма и экстремизма</a:t>
            </a:r>
            <a:endParaRPr lang="ru-RU" sz="18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приостановление расходных операций по банковским счетам</a:t>
            </a:r>
          </a:p>
          <a:p>
            <a:r>
              <a:rPr lang="ru-RU" dirty="0" smtClean="0"/>
              <a:t>приостановление исполнения указаний по платежу или переводу денег</a:t>
            </a:r>
          </a:p>
          <a:p>
            <a:r>
              <a:rPr lang="ru-RU" dirty="0" smtClean="0"/>
              <a:t>блокирование ценных бумаг</a:t>
            </a:r>
          </a:p>
          <a:p>
            <a:r>
              <a:rPr lang="ru-RU" dirty="0" smtClean="0"/>
              <a:t>отказ в проведении иных операций с деньгами и (или) иным имуществом.</a:t>
            </a:r>
          </a:p>
          <a:p>
            <a:endParaRPr lang="ru-RU" dirty="0" smtClean="0"/>
          </a:p>
          <a:p>
            <a:r>
              <a:rPr lang="ru-RU" dirty="0" smtClean="0"/>
              <a:t>Отказ от проведения, а также приостановление операций с деньгами и (или) иным имуществом в соответствии с Законом о ПОД/ФТ не являются основаниями для гражданско-правовой ответственности субъектов финансового мониторинга за нарушение условий соответствующих договоров (обязательств).</a:t>
            </a: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Защита документов, полученных в процессе своей деятельности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Субъекты финансового мониторинга и их работники не вправе извещать клиентов и иных лиц о предоставлении в уполномоченный орган информации, сведений и документов о таких клиентах и о совершаемых ими операциях в соответствии с Законом о ПОД/ФТ.</a:t>
            </a:r>
          </a:p>
          <a:p>
            <a:r>
              <a:rPr lang="ru-RU" dirty="0" smtClean="0">
                <a:solidFill>
                  <a:srgbClr val="002060"/>
                </a:solidFill>
              </a:rPr>
              <a:t>Предоставление в уполномоченный орган информации, сведений и документов субъектами финансового мониторинга в целях и порядке, предусмотренных настоящим Законом, не является разглашением служебной, коммерческой, банковской или иной охраняемой законом тайны.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Правила внутреннего контроля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kern="1500" dirty="0" smtClean="0">
                <a:solidFill>
                  <a:schemeClr val="accent1"/>
                </a:solidFill>
                <a:cs typeface="Times New Roman" pitchFamily="18" charset="0"/>
              </a:rPr>
              <a:t> </a:t>
            </a:r>
            <a:r>
              <a:rPr lang="ru-RU" sz="2800" b="1" kern="1500" dirty="0" smtClean="0">
                <a:cs typeface="Times New Roman" pitchFamily="18" charset="0"/>
              </a:rPr>
              <a:t>ПВК разрабатываются, принимаются и исполняются субъектами финансового мониторинга на основании Требований к Правилам внутреннего контроля, утверждаемые уполномоченным органом или совместным НПА с соответствующим государственным органом. </a:t>
            </a:r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Состоят из 6 программ:</a:t>
            </a:r>
          </a:p>
          <a:p>
            <a:r>
              <a:rPr lang="ru-RU" dirty="0" smtClean="0"/>
              <a:t>программа организации внутреннего контроля</a:t>
            </a:r>
          </a:p>
          <a:p>
            <a:r>
              <a:rPr lang="ru-RU" dirty="0" smtClean="0"/>
              <a:t>программа управления риском</a:t>
            </a:r>
          </a:p>
          <a:p>
            <a:r>
              <a:rPr lang="ru-RU" dirty="0" smtClean="0"/>
              <a:t>программа идентификации клиентов</a:t>
            </a:r>
          </a:p>
          <a:p>
            <a:r>
              <a:rPr lang="ru-RU" dirty="0" smtClean="0"/>
              <a:t>программа мониторинга и изучения операций клиентов</a:t>
            </a:r>
          </a:p>
          <a:p>
            <a:r>
              <a:rPr lang="ru-RU" dirty="0" smtClean="0"/>
              <a:t>программа подготовки и обучения сотрудников</a:t>
            </a:r>
          </a:p>
          <a:p>
            <a:r>
              <a:rPr lang="ru-RU" dirty="0" smtClean="0"/>
              <a:t>иные программы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Мера ответственности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Статья 214. Нарушение законодательства Республики Казахстан о противодействии легализации (отмыванию) доходов, полученных преступным путем, и финансированию терроризма</a:t>
            </a:r>
          </a:p>
          <a:p>
            <a:endParaRPr lang="ru-RU" dirty="0" smtClean="0"/>
          </a:p>
          <a:p>
            <a:r>
              <a:rPr lang="ru-RU" dirty="0" smtClean="0"/>
              <a:t>1) - в части документального фиксирования</a:t>
            </a:r>
          </a:p>
          <a:p>
            <a:r>
              <a:rPr lang="ru-RU" dirty="0" smtClean="0"/>
              <a:t>- хранения и предоставления информации об операциях, подлежащих финансовому мониторингу, их клиентах, </a:t>
            </a:r>
          </a:p>
          <a:p>
            <a:r>
              <a:rPr lang="ru-RU" dirty="0" smtClean="0"/>
              <a:t>- надлежащей проверки клиентов (их представителей) и </a:t>
            </a:r>
            <a:r>
              <a:rPr lang="ru-RU" dirty="0" err="1" smtClean="0"/>
              <a:t>бенефициарных</a:t>
            </a:r>
            <a:r>
              <a:rPr lang="ru-RU" dirty="0" smtClean="0"/>
              <a:t> собственников, </a:t>
            </a:r>
          </a:p>
          <a:p>
            <a:r>
              <a:rPr lang="ru-RU" dirty="0" smtClean="0"/>
              <a:t>- принятия мер по замораживанию операций с деньгами и (или) иным имуществом,</a:t>
            </a:r>
          </a:p>
          <a:p>
            <a:r>
              <a:rPr lang="ru-RU" dirty="0" smtClean="0"/>
              <a:t>- отказа в установлении деловых отношений и проведении операций с деньгами и (или) иным имуществом, приостановления проведения операций, подлежащих финансовому мониторингу, </a:t>
            </a:r>
          </a:p>
          <a:p>
            <a:r>
              <a:rPr lang="ru-RU" dirty="0" smtClean="0"/>
              <a:t>- защиты документов, полученных в процессе своей деятельности.</a:t>
            </a:r>
          </a:p>
          <a:p>
            <a:endParaRPr lang="ru-RU" dirty="0" smtClean="0"/>
          </a:p>
          <a:p>
            <a:r>
              <a:rPr lang="ru-RU" dirty="0" smtClean="0"/>
              <a:t>2) Неисполнение субъектами финансового мониторинга обязанностей по разработке, принятию и (или) исполнению правил внутреннего контроля и программ его осуществления либо несоответствие правил внутреннего контроля требованиям законодательства Республики Казахстан о ПОД/ФТ.</a:t>
            </a:r>
          </a:p>
          <a:p>
            <a:endParaRPr lang="ru-RU" dirty="0" smtClean="0"/>
          </a:p>
          <a:p>
            <a:r>
              <a:rPr lang="ru-RU" dirty="0" smtClean="0"/>
              <a:t>3) Извещение субъектами финансового мониторинга своих клиентов и иных лиц о предоставленной в уполномоченный орган по финансовому мониторингу информации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Субъекты финансового мониторинга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800" dirty="0" smtClean="0"/>
              <a:t>в том числе:</a:t>
            </a:r>
          </a:p>
          <a:p>
            <a:pPr>
              <a:buNone/>
            </a:pPr>
            <a:endParaRPr lang="ru-RU" sz="4800" dirty="0" smtClean="0"/>
          </a:p>
          <a:p>
            <a:pPr>
              <a:buFontTx/>
              <a:buChar char="-"/>
            </a:pPr>
            <a:r>
              <a:rPr lang="kk-KZ" sz="4800" b="1" dirty="0" smtClean="0"/>
              <a:t>платежные организации,</a:t>
            </a:r>
          </a:p>
          <a:p>
            <a:pPr>
              <a:buFontTx/>
              <a:buChar char="-"/>
            </a:pPr>
            <a:endParaRPr lang="kk-KZ" sz="4800" b="1" dirty="0" smtClean="0"/>
          </a:p>
          <a:p>
            <a:pPr>
              <a:buFontTx/>
              <a:buChar char="-"/>
            </a:pPr>
            <a:r>
              <a:rPr lang="ru-RU" sz="4800" b="1" dirty="0" err="1" smtClean="0"/>
              <a:t>микрофинансовые</a:t>
            </a:r>
            <a:r>
              <a:rPr lang="ru-RU" sz="4800" b="1" dirty="0" smtClean="0"/>
              <a:t> организации,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ru-RU" sz="4800" b="1" dirty="0" smtClean="0"/>
              <a:t>кредитные товарищества,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ru-RU" sz="4800" b="1" dirty="0" smtClean="0"/>
              <a:t>ломбарды,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ru-RU" sz="4800" b="1" dirty="0" smtClean="0"/>
              <a:t>индивидуальные предприниматели и юридические лица, осуществляющие операции с драгоценными металлами и драгоценными камнями, ювелирными изделиями из них,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ru-RU" sz="4800" b="1" dirty="0" smtClean="0"/>
              <a:t>индивидуальные предприниматели и юридические лица, осуществляющие лизинговую деятельность в качестве лизингодателя без лицензии,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ru-RU" sz="4800" b="1" dirty="0" smtClean="0"/>
              <a:t>индивидуальные предприниматели и юридические лица, оказывающие посреднические услуги при осуществлении сделок купли-продажи недвижимого имущества,</a:t>
            </a:r>
          </a:p>
          <a:p>
            <a:pPr>
              <a:buFontTx/>
              <a:buChar char="-"/>
            </a:pPr>
            <a:endParaRPr lang="ru-RU" sz="4800" b="1" dirty="0" smtClean="0"/>
          </a:p>
          <a:p>
            <a:pPr>
              <a:buFontTx/>
              <a:buChar char="-"/>
            </a:pPr>
            <a:r>
              <a:rPr lang="kk-KZ" sz="4800" b="1" dirty="0" smtClean="0"/>
              <a:t>бухгалтерские организации и профессиональные бухгалтеры, осуществляющие предпринимательскую деятельность в сфере бухгалтерского учета,</a:t>
            </a:r>
          </a:p>
          <a:p>
            <a:pPr>
              <a:buFontTx/>
              <a:buChar char="-"/>
            </a:pPr>
            <a:endParaRPr lang="kk-KZ" sz="4800" b="1" dirty="0" smtClean="0"/>
          </a:p>
          <a:p>
            <a:pPr>
              <a:buFontTx/>
              <a:buChar char="-"/>
            </a:pPr>
            <a:r>
              <a:rPr lang="kk-KZ" sz="4800" b="1" dirty="0" smtClean="0"/>
              <a:t>аудиторские организации,</a:t>
            </a:r>
          </a:p>
          <a:p>
            <a:pPr>
              <a:buFontTx/>
              <a:buChar char="-"/>
            </a:pPr>
            <a:endParaRPr lang="kk-KZ" sz="4800" b="1" dirty="0" smtClean="0"/>
          </a:p>
          <a:p>
            <a:pPr>
              <a:buFontTx/>
              <a:buChar char="-"/>
            </a:pPr>
            <a:r>
              <a:rPr lang="kk-KZ" sz="4800" b="1" dirty="0" smtClean="0"/>
              <a:t>адвокаты</a:t>
            </a:r>
            <a:endParaRPr lang="ru-RU" sz="4800" b="1" dirty="0" smtClean="0"/>
          </a:p>
          <a:p>
            <a:endParaRPr lang="ru-RU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91438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Уведомление о начале/прекращении деятельности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dirty="0" smtClean="0"/>
              <a:t>Обязательство о направлении уведомления о начале или прекращении деятельности в уполномоченный орган в порядке, установленном Законом Республики Казахстан «О разрешениях и уведомлениях» (в т.ч. на бумажном):</a:t>
            </a:r>
          </a:p>
          <a:p>
            <a:pPr>
              <a:buFontTx/>
              <a:buChar char="-"/>
            </a:pPr>
            <a:endParaRPr lang="ru-RU" sz="2800" b="1" dirty="0" smtClean="0"/>
          </a:p>
          <a:p>
            <a:pPr>
              <a:buFontTx/>
              <a:buChar char="-"/>
            </a:pPr>
            <a:r>
              <a:rPr lang="ru-RU" sz="2800" smtClean="0"/>
              <a:t>Ломбарды,</a:t>
            </a:r>
            <a:endParaRPr lang="ru-RU" sz="2800" dirty="0" smtClean="0"/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индивидуальные предприниматели и юридические лица, осуществляющие операции с драгоценными металлами и драгоценными камнями, ювелирными изделиями из них,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индивидуальные предприниматели и юридические лица, осуществляющие лизинговую деятельность в качестве лизингодателя без лицензии,</a:t>
            </a:r>
          </a:p>
          <a:p>
            <a:pPr>
              <a:buFontTx/>
              <a:buChar char="-"/>
            </a:pPr>
            <a:endParaRPr lang="ru-RU" sz="2800" dirty="0" smtClean="0"/>
          </a:p>
          <a:p>
            <a:pPr>
              <a:buFontTx/>
              <a:buChar char="-"/>
            </a:pPr>
            <a:r>
              <a:rPr lang="ru-RU" sz="2800" dirty="0" smtClean="0"/>
              <a:t>индивидуальные предприниматели и юридические лица, оказывающие посреднические услуги при осуществлении сделок купли-продажи недвижимого имущества,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FF0000"/>
                </a:solidFill>
              </a:rPr>
              <a:t>Портал «Е-лицензирование»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5" name="Содержимое 4" descr="Безымянный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39232" y="1527175"/>
            <a:ext cx="7829023" cy="45720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500042"/>
            <a:ext cx="8534400" cy="571504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 smtClean="0">
                <a:solidFill>
                  <a:srgbClr val="FF0000"/>
                </a:solidFill>
              </a:rPr>
              <a:t>Операции, подлежащие финансовому мониторингу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пороговые (пункт 1 и 2 статьи 4 Закона о ПОД/ФТ)</a:t>
            </a:r>
          </a:p>
          <a:p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algn="just" eaLnBrk="0" hangingPunct="0">
              <a:buNone/>
              <a:defRPr/>
            </a:pPr>
            <a:r>
              <a:rPr lang="ru-RU" dirty="0" smtClean="0"/>
              <a:t>2. </a:t>
            </a:r>
            <a:r>
              <a:rPr lang="ru-RU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Подозрительные операции подлежат финансовому мониторингу независимо от формы их осуществления и суммы, на которую они совершены либо могли быть совершены.</a:t>
            </a:r>
          </a:p>
          <a:p>
            <a:pPr algn="just" eaLnBrk="0" hangingPunct="0">
              <a:buNone/>
              <a:defRPr/>
            </a:pPr>
            <a:r>
              <a:rPr lang="ru-RU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Признаки определения подозрительной операции утверждены постановлением Правительства РК от 23.11.2012г. № 1484.</a:t>
            </a:r>
            <a:r>
              <a:rPr lang="ru-RU" sz="24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85728"/>
            <a:ext cx="8534400" cy="701824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rgbClr val="FF0000"/>
                </a:solidFill>
              </a:rPr>
              <a:t/>
            </a:r>
            <a:br>
              <a:rPr lang="ru-RU" sz="2000" dirty="0" smtClean="0">
                <a:solidFill>
                  <a:srgbClr val="FF0000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</a:rPr>
              <a:t> Операции, подлежащие финансовому мониторингу</a:t>
            </a:r>
            <a:endParaRPr lang="ru-RU" sz="20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algn="just" eaLnBrk="0" hangingPunct="0">
              <a:buNone/>
              <a:defRPr/>
            </a:pPr>
            <a:r>
              <a:rPr lang="ru-RU" dirty="0" smtClean="0"/>
              <a:t>  </a:t>
            </a:r>
          </a:p>
          <a:p>
            <a:pPr algn="just" eaLnBrk="0" hangingPunct="0">
              <a:buNone/>
              <a:defRPr/>
            </a:pPr>
            <a:r>
              <a:rPr lang="ru-RU" dirty="0" smtClean="0"/>
              <a:t>3.   </a:t>
            </a:r>
            <a:r>
              <a:rPr lang="ru-RU" sz="28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Обязательными основаниями  для изучения СФМ совершаемых клиентом операций и фиксирование  результатов  такого изучения является 4 критерия.</a:t>
            </a:r>
          </a:p>
          <a:p>
            <a:pPr algn="just" eaLnBrk="0" hangingPunct="0">
              <a:buNone/>
              <a:defRPr/>
            </a:pPr>
            <a:endParaRPr lang="ru-RU" sz="2800" kern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>
              <a:buNone/>
              <a:defRPr/>
            </a:pPr>
            <a:r>
              <a:rPr lang="ru-RU" sz="28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4. Финансовому мониторингу подлежат операции клиента, имеющие характеристики, соответствующие типологиям, схемам и способам легализации (отмывания) преступных доходов и финансирования терроризма.</a:t>
            </a:r>
          </a:p>
          <a:p>
            <a:pPr algn="just" eaLnBrk="0" hangingPunct="0">
              <a:defRPr/>
            </a:pPr>
            <a:endParaRPr lang="ru-RU" sz="1000" kern="15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0" hangingPunct="0">
              <a:buNone/>
              <a:defRPr/>
            </a:pPr>
            <a:r>
              <a:rPr lang="ru-RU" sz="28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     Типологии, схемы и способы легализации (отмывания) преступных доходов и финансирования терроризма утверждаются уполномоченным органом и доводятся до субъектов финансового мониторинга путем размещения на официальном </a:t>
            </a:r>
            <a:r>
              <a:rPr lang="ru-RU" sz="2800" kern="15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интернет-ресурсе</a:t>
            </a:r>
            <a:r>
              <a:rPr lang="ru-RU" sz="2800" kern="1500" dirty="0" smtClean="0">
                <a:latin typeface="Arial" panose="020B0604020202020204" pitchFamily="34" charset="0"/>
                <a:cs typeface="Arial" panose="020B0604020202020204" pitchFamily="34" charset="0"/>
              </a:rPr>
              <a:t> уполномоченного органа</a:t>
            </a:r>
            <a:r>
              <a:rPr lang="ru-RU" sz="2800" kern="1500" dirty="0" smtClean="0">
                <a:solidFill>
                  <a:srgbClr val="0F6FC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2800" kern="1500" dirty="0">
              <a:solidFill>
                <a:srgbClr val="0F6FC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Autofit/>
          </a:bodyPr>
          <a:lstStyle/>
          <a:p>
            <a:r>
              <a:rPr lang="ru-RU" sz="2600" dirty="0" smtClean="0">
                <a:solidFill>
                  <a:srgbClr val="FF0000"/>
                </a:solidFill>
              </a:rPr>
              <a:t>Надлежащая проверка клиентов (их представителей) и </a:t>
            </a:r>
            <a:r>
              <a:rPr lang="ru-RU" sz="2600" dirty="0" err="1" smtClean="0">
                <a:solidFill>
                  <a:srgbClr val="FF0000"/>
                </a:solidFill>
              </a:rPr>
              <a:t>бенефициарных</a:t>
            </a:r>
            <a:r>
              <a:rPr lang="ru-RU" sz="2600" dirty="0" smtClean="0">
                <a:solidFill>
                  <a:srgbClr val="FF0000"/>
                </a:solidFill>
              </a:rPr>
              <a:t> собственников</a:t>
            </a:r>
            <a:endParaRPr lang="ru-RU" sz="2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u="sng" dirty="0" smtClean="0"/>
              <a:t>НПК проводится в случаях:</a:t>
            </a:r>
          </a:p>
          <a:p>
            <a:r>
              <a:rPr lang="ru-RU" dirty="0" smtClean="0"/>
              <a:t>установления деловых отношений с клиентом</a:t>
            </a:r>
          </a:p>
          <a:p>
            <a:r>
              <a:rPr lang="ru-RU" dirty="0" smtClean="0"/>
              <a:t>осуществления операций с деньгами и (или) иным имуществом</a:t>
            </a:r>
          </a:p>
          <a:p>
            <a:r>
              <a:rPr lang="ru-RU" dirty="0" smtClean="0"/>
              <a:t>наличия оснований для сомнения в достоверности в ранее полученных данных</a:t>
            </a:r>
          </a:p>
          <a:p>
            <a:pPr algn="just" eaLnBrk="0" hangingPunct="0">
              <a:defRPr/>
            </a:pPr>
            <a:endParaRPr lang="ru-RU" sz="2900" kern="15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0" hangingPunct="0">
              <a:buNone/>
              <a:defRPr/>
            </a:pPr>
            <a:r>
              <a:rPr lang="ru-RU" sz="2900" kern="1500" dirty="0" smtClean="0">
                <a:latin typeface="Times New Roman" pitchFamily="18" charset="0"/>
                <a:cs typeface="Times New Roman" pitchFamily="18" charset="0"/>
              </a:rPr>
              <a:t>НПК включает осуществление мер для идентификации физ./юр.лиц и </a:t>
            </a:r>
            <a:r>
              <a:rPr lang="ru-RU" sz="2900" kern="1500" dirty="0" err="1" smtClean="0">
                <a:latin typeface="Times New Roman" pitchFamily="18" charset="0"/>
                <a:cs typeface="Times New Roman" pitchFamily="18" charset="0"/>
              </a:rPr>
              <a:t>бенефициарных</a:t>
            </a:r>
            <a:r>
              <a:rPr lang="ru-RU" sz="2900" kern="1500" dirty="0" smtClean="0">
                <a:latin typeface="Times New Roman" pitchFamily="18" charset="0"/>
                <a:cs typeface="Times New Roman" pitchFamily="18" charset="0"/>
              </a:rPr>
              <a:t> собственников,  а также:</a:t>
            </a:r>
          </a:p>
          <a:p>
            <a:pPr algn="just" eaLnBrk="0" hangingPunct="0">
              <a:defRPr/>
            </a:pPr>
            <a:r>
              <a:rPr lang="ru-RU" sz="2900" kern="1500" dirty="0" smtClean="0">
                <a:latin typeface="Times New Roman" pitchFamily="18" charset="0"/>
                <a:cs typeface="Times New Roman" pitchFamily="18" charset="0"/>
              </a:rPr>
              <a:t>установление предполагаемой цели и характера деловых отношений;</a:t>
            </a:r>
          </a:p>
          <a:p>
            <a:pPr algn="just" eaLnBrk="0" hangingPunct="0">
              <a:defRPr/>
            </a:pPr>
            <a:r>
              <a:rPr lang="ru-RU" sz="2900" kern="1500" dirty="0" smtClean="0">
                <a:latin typeface="Times New Roman" pitchFamily="18" charset="0"/>
                <a:cs typeface="Times New Roman" pitchFamily="18" charset="0"/>
              </a:rPr>
              <a:t>проверку деловых отношений и изучение операций клиента;</a:t>
            </a:r>
          </a:p>
          <a:p>
            <a:endParaRPr lang="ru-RU" dirty="0" smtClean="0"/>
          </a:p>
          <a:p>
            <a:r>
              <a:rPr lang="ru-RU" dirty="0" smtClean="0"/>
              <a:t>Меры НПК до установления деловых отношений с клиентами</a:t>
            </a:r>
          </a:p>
          <a:p>
            <a:r>
              <a:rPr lang="ru-RU" dirty="0" smtClean="0"/>
              <a:t>Меры НПК до проведения операций с деньгами и (или) иным имуществом</a:t>
            </a:r>
          </a:p>
          <a:p>
            <a:endParaRPr lang="ru-RU" dirty="0" smtClean="0"/>
          </a:p>
          <a:p>
            <a:r>
              <a:rPr lang="ru-RU" dirty="0" smtClean="0"/>
              <a:t>Меры НПК не принимаются в том числе в случаях осуществления </a:t>
            </a:r>
            <a:r>
              <a:rPr lang="ru-RU" dirty="0" err="1" smtClean="0"/>
              <a:t>неидентифицированными</a:t>
            </a:r>
            <a:r>
              <a:rPr lang="ru-RU" dirty="0" smtClean="0"/>
              <a:t> владельцами электронных денег – физическими лицами операций по приобретению и использованию электронных денег, не превышающих сумму, предусмотренную пунктом 4 статьи 44 Закона Республики Казахстан "О платежах и платежных системах"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Выявление </a:t>
            </a:r>
            <a:r>
              <a:rPr lang="ru-RU" dirty="0" err="1" smtClean="0">
                <a:solidFill>
                  <a:srgbClr val="FF0000"/>
                </a:solidFill>
              </a:rPr>
              <a:t>бенефициарного</a:t>
            </a:r>
            <a:r>
              <a:rPr lang="ru-RU" dirty="0" smtClean="0">
                <a:solidFill>
                  <a:srgbClr val="FF0000"/>
                </a:solidFill>
              </a:rPr>
              <a:t> собственника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 целях выявления </a:t>
            </a:r>
            <a:r>
              <a:rPr lang="ru-RU" dirty="0" err="1" smtClean="0"/>
              <a:t>бенефициарного</a:t>
            </a:r>
            <a:r>
              <a:rPr lang="ru-RU" dirty="0" smtClean="0"/>
              <a:t> собственника клиента – юридического лица субъектом финансового мониторинга на основании учредительных документов и реестра держателей акций такого клиента либо сведений, полученных из других источников, устанавливается структура его собственности и управления.</a:t>
            </a:r>
          </a:p>
          <a:p>
            <a:r>
              <a:rPr lang="ru-RU" dirty="0" smtClean="0"/>
              <a:t>      В случае, если </a:t>
            </a:r>
            <a:r>
              <a:rPr lang="ru-RU" dirty="0" err="1" smtClean="0"/>
              <a:t>бенефициарный</a:t>
            </a:r>
            <a:r>
              <a:rPr lang="ru-RU" dirty="0" smtClean="0"/>
              <a:t> собственник клиента – юридического лица не выявлен, допускается признание </a:t>
            </a:r>
            <a:r>
              <a:rPr lang="ru-RU" dirty="0" err="1" smtClean="0"/>
              <a:t>бенефициарным</a:t>
            </a:r>
            <a:r>
              <a:rPr lang="ru-RU" dirty="0" smtClean="0"/>
              <a:t> собственником единоличного исполнительного органа либо руководителя коллегиального исполнительного органа клиента – юридического лица.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84294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Предоставление информации и сведений в Комитет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По форме, которая должна содержать следующие разделы (Постановление Правительства РК № 1484 от 23 ноября 2012 года): </a:t>
            </a:r>
          </a:p>
          <a:p>
            <a:pPr>
              <a:buFontTx/>
              <a:buChar char="-"/>
            </a:pPr>
            <a:r>
              <a:rPr lang="ru-RU" dirty="0" smtClean="0"/>
              <a:t>вводную информацию,</a:t>
            </a:r>
          </a:p>
          <a:p>
            <a:pPr>
              <a:buFontTx/>
              <a:buChar char="-"/>
            </a:pPr>
            <a:r>
              <a:rPr lang="ru-RU" dirty="0" smtClean="0"/>
              <a:t> сведения о субъекте финансового мониторинга,</a:t>
            </a:r>
          </a:p>
          <a:p>
            <a:pPr>
              <a:buFontTx/>
              <a:buChar char="-"/>
            </a:pPr>
            <a:r>
              <a:rPr lang="ru-RU" dirty="0" smtClean="0"/>
              <a:t> сведения об операции</a:t>
            </a:r>
          </a:p>
          <a:p>
            <a:pPr>
              <a:buFontTx/>
              <a:buChar char="-"/>
            </a:pPr>
            <a:r>
              <a:rPr lang="ru-RU" dirty="0" smtClean="0"/>
              <a:t> сведения об участниках операции, дополнительную информацию по операции, подлежащей финансовому мониторингу. </a:t>
            </a:r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948</TotalTime>
  <Words>1165</Words>
  <Application>Microsoft Office PowerPoint</Application>
  <PresentationFormat>Экран (4:3)</PresentationFormat>
  <Paragraphs>129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Официальная</vt:lpstr>
      <vt:lpstr>      </vt:lpstr>
      <vt:lpstr>Субъекты финансового мониторинга</vt:lpstr>
      <vt:lpstr>Уведомление о начале/прекращении деятельности</vt:lpstr>
      <vt:lpstr>Портал «Е-лицензирование»</vt:lpstr>
      <vt:lpstr>       Операции, подлежащие финансовому мониторингу</vt:lpstr>
      <vt:lpstr>  Операции, подлежащие финансовому мониторингу</vt:lpstr>
      <vt:lpstr>Надлежащая проверка клиентов (их представителей) и бенефициарных собственников</vt:lpstr>
      <vt:lpstr>Выявление бенефициарного собственника</vt:lpstr>
      <vt:lpstr>Предоставление информации и сведений в Комитет</vt:lpstr>
      <vt:lpstr>Документальное фиксирование сведений о клиенте и операции</vt:lpstr>
      <vt:lpstr> Документальное фиксирование сведений о клиенте и операции</vt:lpstr>
      <vt:lpstr>    Документальное фиксирование сведений о клиенте </vt:lpstr>
      <vt:lpstr>     Отказ от проведения и приостановление операций с деньгами и (или) иным имуществом</vt:lpstr>
      <vt:lpstr>Меры по замораживанию операций с деньгами и (или) иным имуществом организации или физического лица, включенного в перечень организаций и лиц, связанных с финансированием терроризма и экстремизма</vt:lpstr>
      <vt:lpstr>Защита документов, полученных в процессе своей деятельности</vt:lpstr>
      <vt:lpstr>Правила внутреннего контроля</vt:lpstr>
      <vt:lpstr>Мера ответственности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Меры по противодействии легализации (отмыванию) доходов, полученных преступным путем, и финансированию терроризма</dc:title>
  <dc:creator>Дамир Т. Мукушев</dc:creator>
  <cp:lastModifiedBy>user</cp:lastModifiedBy>
  <cp:revision>100</cp:revision>
  <dcterms:created xsi:type="dcterms:W3CDTF">2017-09-18T08:46:22Z</dcterms:created>
  <dcterms:modified xsi:type="dcterms:W3CDTF">2019-07-15T14:00:52Z</dcterms:modified>
</cp:coreProperties>
</file>