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82" r:id="rId4"/>
    <p:sldId id="281" r:id="rId5"/>
    <p:sldId id="258" r:id="rId6"/>
    <p:sldId id="260" r:id="rId7"/>
    <p:sldId id="284" r:id="rId8"/>
    <p:sldId id="285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2286016"/>
          </a:xfrm>
        </p:spPr>
        <p:txBody>
          <a:bodyPr>
            <a:normAutofit/>
          </a:bodyPr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Республики Казахстан от 23 ноября 2012 года  № 1484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утверждении Правил представления субъектами финансового мониторинга сведений и информации об операциях, подлежащих финансовому мониторингу, и признаков критериев определения подозрительной операции».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785794"/>
          <a:ext cx="8643998" cy="5822720"/>
        </p:xfrm>
        <a:graphic>
          <a:graphicData uri="http://schemas.openxmlformats.org/drawingml/2006/table">
            <a:tbl>
              <a:tblPr/>
              <a:tblGrid>
                <a:gridCol w="1025559"/>
                <a:gridCol w="2332027"/>
                <a:gridCol w="5286412"/>
              </a:tblGrid>
              <a:tr h="262570"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реквизита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664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Сведения о форме ФМ-1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8606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Номер формы ФМ-1*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Номер: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Связь с иной формой ФМ-1 (при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наличии):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2.1. Номер связанной формы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ФМ-1: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2.2. Дата связанной формы ФМ-1: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05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 формы ФМ-1*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1218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 документа (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нужное подчеркнуть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Новое сообщение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Корректировка непринятого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сообщения (с указанием номера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корректируемого сообщения) </a:t>
                      </a:r>
                      <a:endParaRPr lang="ru-RU" sz="1100" spc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Запрос замены сообщения (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указанием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номера сообщения)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688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Состояние операции (нужное подчеркнуть)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1. Совершено (время завершения операции)</a:t>
                      </a:r>
                    </a:p>
                    <a:p>
                      <a:pPr marL="228600" indent="-228600" algn="l"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2. Не совершено – отказ в проведении</a:t>
                      </a:r>
                    </a:p>
                    <a:p>
                      <a:pPr marL="228600" indent="-228600" algn="l"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3. Не совершено – для принятия решения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618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Основание для подачи сообщения (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нужное подчеркнуть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1. Равна или превышает пороговую сумму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2. Подозрительная операция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4. Совпадение с перечнем организаций и лиц, связанных с финансированием терроризма и экстремизма: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4.1. Приостановление расходных операций по банковским счетам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4.2. Приостановление исполнения указаний по платежам и переводам без использования банковского счета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4.3. Блокирование ценных бумаг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4.4. Отказ в проведении иных операций</a:t>
                      </a:r>
                      <a:b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8.Операции для обязательного изучения, признанные подозрительными субъектами финансового мониторинга, с фиксированием результатов такого изучения.</a:t>
                      </a:r>
                      <a:b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9. Операции, имеющие характеристики, соответствующие типологиям, схемам и способам финансирования терроризма.</a:t>
                      </a:r>
                      <a:b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10. Операции, имеющие характеристики, соответствующие типологиям, схемам и способам  легализации (отмывания) преступных доходов.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740" marR="12740" marT="7685" marB="768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36745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ФМ-1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142852"/>
          <a:ext cx="8858312" cy="6638064"/>
        </p:xfrm>
        <a:graphic>
          <a:graphicData uri="http://schemas.openxmlformats.org/drawingml/2006/table">
            <a:tbl>
              <a:tblPr/>
              <a:tblGrid>
                <a:gridCol w="785817"/>
                <a:gridCol w="5214974"/>
                <a:gridCol w="2857521"/>
              </a:tblGrid>
              <a:tr h="211309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Сведения о субъекте финансового мониторинга, направившем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форму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ФМ-1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субъекта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финансового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мониторинга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5708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Субъект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финансового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мониторинга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1.1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Организационная форма: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1.2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Наименование: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1.2.1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Фамилия: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1.2.2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Имя: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1.2.3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Отчество (при наличии):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995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исключена постановлением Правительства РК от 31.12.2014 </a:t>
                      </a:r>
                      <a:r>
                        <a:rPr lang="ru-RU" sz="1100" spc="5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№1435</a:t>
                      </a:r>
                      <a:r>
                        <a:rPr lang="ru-RU" sz="1100" spc="0" baseline="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(вводится </a:t>
                      </a:r>
                      <a:r>
                        <a:rPr lang="ru-RU" sz="1100" spc="5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действие с 01.07.2015).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ИИН/БИН*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1219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Адрес местонахождения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1. </a:t>
                      </a:r>
                      <a:r>
                        <a:rPr lang="ru-RU" sz="1100" dirty="0" smtClean="0"/>
                        <a:t>Область (в том числе городов республиканского значения и столицы):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2. Район: </a:t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3. Населенный пункт (город/поселок/село), за исключением </a:t>
                      </a:r>
                      <a:r>
                        <a:rPr lang="ru-RU" sz="1100" dirty="0" smtClean="0"/>
                        <a:t>городов республиканского значения и столицы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 </a:t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4. Наименование улицы/проспекта/микрорайона: </a:t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5. Номер дома: </a:t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6. Номер квартиры/офиса (при наличии):</a:t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7. Почтовый индекс: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Документ,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удостоверяющий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(для физических лиц)*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20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2.6.1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Номер и серия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документа,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удостоверяющего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 (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Номер: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Серия (при наличии):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Кем выдан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документ,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удостоверяющий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 (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лиц)*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Когда выдан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документ,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удостоверяющий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 (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лиц)*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2705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Ответственное должностное лицо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Фамилия: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Имя: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3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Отчество (при наличии):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2.7.1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Должность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ответственного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должностного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Контактные телефоны*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6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Электронная почта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1017" marR="11017" marT="6645" marB="664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42853"/>
          <a:ext cx="8786874" cy="6009554"/>
        </p:xfrm>
        <a:graphic>
          <a:graphicData uri="http://schemas.openxmlformats.org/drawingml/2006/table">
            <a:tbl>
              <a:tblPr/>
              <a:tblGrid>
                <a:gridCol w="941451"/>
                <a:gridCol w="4916466"/>
                <a:gridCol w="2928957"/>
              </a:tblGrid>
              <a:tr h="244924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Информация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 операции, подлежащей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финансовому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24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Номер операции*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8178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вида операции*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1. Код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Информация об имуществе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подлежащем государственной</a:t>
                      </a:r>
                      <a:r>
                        <a:rPr lang="ru-RU" sz="1100" spc="5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регистрации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 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2.1. Вид имущества: </a:t>
                      </a:r>
                      <a:b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2.2. Регистрационный номер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имущества: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8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назначения платежа 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Код назначения платежа: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Невозможно установить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валюты операции*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 операции в валюте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ее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проведения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 операции в тенге*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Основание совершения операции*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8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 и номер документа,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основании которого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осуществляется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Дата: </a:t>
                      </a:r>
                      <a:b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Номер документа: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 признака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подозрительности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8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1-й дополнительный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признака подозрительности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(при наличии)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8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2-й дополнительный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признака подозрительности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 </a:t>
                      </a: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(при наличии)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85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Описание возникших затруднений квалификации операции как подозрительной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Дополнительная информация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11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830" marR="12830" marT="7739" marB="7739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85728"/>
          <a:ext cx="8572560" cy="6309295"/>
        </p:xfrm>
        <a:graphic>
          <a:graphicData uri="http://schemas.openxmlformats.org/drawingml/2006/table">
            <a:tbl>
              <a:tblPr/>
              <a:tblGrid>
                <a:gridCol w="718472"/>
                <a:gridCol w="5326336"/>
                <a:gridCol w="2527752"/>
              </a:tblGrid>
              <a:tr h="95296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Сведения </a:t>
                      </a:r>
                      <a:r>
                        <a:rPr lang="ru-RU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 участниках операции, подлежащей </a:t>
                      </a:r>
                      <a:r>
                        <a:rPr lang="ru-RU" sz="9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финансовому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9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мониторингу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3435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 (нужное подчеркнуть)*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Плательщик по операции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Получатель по операции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3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Представитель плательщика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4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Представитель получателя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5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Лицо от имени и по поручению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6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Выгодоприобретатель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545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Клиент субъекта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финансового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мониторинга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(нужное подчеркнуть)*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 является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Является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8494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 участника*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8494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4.4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Резидентство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741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Тип участника операции (нужное подчеркнуть)*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Юридическое лицо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Физическое лицо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3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Индивидуальный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предприниматель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56321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4.6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Иностранное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публичное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должностное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лицо (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нужное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подчеркнуть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 является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Является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3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Аффилиированный (-</a:t>
                      </a:r>
                      <a:r>
                        <a:rPr lang="ru-RU" sz="900" spc="5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ая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иностранным публичным должностным лицом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473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4.7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Банк участника операции*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1.1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Местонахождение филиала: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1.2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Наименование банка: 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1.2.1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Наименование СДП: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1.3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Код банка/филиала: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1.4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Номер счета участника: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1.5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Сведения о корреспондентских счетах, участвующих в операции: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1.5.1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Местонахождение банка:</a:t>
                      </a:r>
                      <a:b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1.5.2</a:t>
                      </a:r>
                      <a:r>
                        <a:rPr lang="ru-RU" sz="900" spc="5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Наименование банка: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7417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4.8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участника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(для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юридических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)*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Участник: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Организационная форма: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1.2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Наименование: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Невозможно установить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5225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4.9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Учредители участника (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1.1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Организационная форма: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2.1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Наименование: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1.2.1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Фамилия: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1.2.2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Имя: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1.2.3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Отчество (при наличии):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900" spc="5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Резидентство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037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Первый руководитель (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9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1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Фамилия: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2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Имя: </a:t>
                      </a:r>
                      <a:b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3</a:t>
                      </a:r>
                      <a:r>
                        <a:rPr lang="ru-RU" sz="9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Отчество (при наличии):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512" marR="10512" marT="6341" marB="6341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3" y="428607"/>
          <a:ext cx="8286809" cy="6355338"/>
        </p:xfrm>
        <a:graphic>
          <a:graphicData uri="http://schemas.openxmlformats.org/drawingml/2006/table">
            <a:tbl>
              <a:tblPr/>
              <a:tblGrid>
                <a:gridCol w="745813"/>
                <a:gridCol w="3683344"/>
                <a:gridCol w="3857652"/>
              </a:tblGrid>
              <a:tr h="31658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endParaRPr lang="ru-RU" sz="1000" spc="5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4.11</a:t>
                      </a:r>
                      <a:endParaRPr lang="ru-RU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endParaRPr lang="ru-RU" sz="1000" spc="5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исключена </a:t>
                      </a:r>
                      <a:r>
                        <a:rPr lang="ru-RU" sz="1000" spc="5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постановлением Правительства РК от 31.12.2014 </a:t>
                      </a:r>
                      <a:r>
                        <a:rPr lang="ru-RU" sz="1000" spc="5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№1435 </a:t>
                      </a:r>
                      <a:r>
                        <a:rPr lang="ru-RU" sz="1000" spc="5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(вводится в действие с 01.07.2015).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0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ОКЭД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70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ИИН/БИН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8340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Ф.И.О. (для физических лиц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индивидуальных предпринимателей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1.1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Фамилия: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1.2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Имя: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1.3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Отчество (при наличии):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Невозможно установить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269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Документ,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удостоверяющий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58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Номер и серия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документа,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удостоверяющего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1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Номер: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Серия (при наличии):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4801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Кем выдан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документ,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удостоверяющий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70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Когда выдан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документ,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удостоверяющий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личность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451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Дата рождения (для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индивидуальных</a:t>
                      </a:r>
                      <a:b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предпринимателей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582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рождения (для физических лиц и индивидуальных предпринимателей)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273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Юридический адрес (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 - юридический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адрес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для физических лиц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адрес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места регистрации)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Область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(в том числе городов республиканского значения и столицы):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Район: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3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Населенный пункт (город/поселок/село, за исключением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городов республиканского значения и столицы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):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4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Наименование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улицы/проспекта/микрорайона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Номер дома: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6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Номер квартиры/офиса (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наличии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7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Почтовый индекс: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70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Номер контактного телефона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703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Электронная почта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208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Фактический адрес (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юридических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 - адрес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местонахождения,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физических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 - адрес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места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проживания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Область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городов республиканского значения и столицы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):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2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Район: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3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Населенный пункт (город/поселок/село, за исключением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городов республиканского значения и столицы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):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4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Наименование улицы/проспекта/ микрорайона: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5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Номер дома: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6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Номер квартиры/офиса (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наличии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): </a:t>
                      </a:r>
                      <a:b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7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Почтовый индекс: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269">
                <a:tc>
                  <a:txBody>
                    <a:bodyPr/>
                    <a:lstStyle/>
                    <a:p>
                      <a:pPr indent="457200" algn="ctr" fontAlgn="base">
                        <a:spcAft>
                          <a:spcPts val="0"/>
                        </a:spcAft>
                      </a:pPr>
                      <a:r>
                        <a:rPr lang="ru-RU" sz="10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 fontAlgn="base">
                        <a:spcAft>
                          <a:spcPts val="0"/>
                        </a:spcAft>
                      </a:pP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Дополнительная информация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</a:t>
                      </a:r>
                      <a:r>
                        <a:rPr lang="ru-RU" sz="1000" spc="5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spc="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участнике </a:t>
                      </a:r>
                      <a:r>
                        <a:rPr lang="ru-RU" sz="10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12" marR="12412" marT="7487" marB="7487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Представление субъектами финансового мониторинга сведений и информации об операциях, подлежащих финансовому мониторингу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случае нарушения сроков, указанных в пункте 2 статьи 10 и пункте 2 статьи 13 Закона, по причине возникновения технических ошибок в программном обеспечении, подтвержденных уполномоченным органом, данные сведения и информация об операциях, подлежащих финансовому мониторингу, считаются направленными в установленный срок, если такая информация будет направлена не позднее одного рабочего дня после устранения технических ошибок.</a:t>
            </a:r>
          </a:p>
          <a:p>
            <a:r>
              <a:rPr lang="ru-RU" dirty="0" smtClean="0"/>
              <a:t>В случае получения извещения о непринятии информации, субъект финансового мониторинга в течение двадцати четырех часов (за исключением выходных и праздничных дней) принимает меры по устранению причин отказа в принятии информации, указанных в извещении, и направляет в уполномоченный орган исправленную информацию.</a:t>
            </a:r>
          </a:p>
          <a:p>
            <a:r>
              <a:rPr lang="ru-RU" dirty="0" smtClean="0"/>
              <a:t>Субъект финансового мониторинга, в </a:t>
            </a:r>
            <a:r>
              <a:rPr lang="ru-RU" dirty="0" smtClean="0"/>
              <a:t>случае</a:t>
            </a:r>
            <a:r>
              <a:rPr lang="en-US" dirty="0" smtClean="0"/>
              <a:t> </a:t>
            </a:r>
            <a:r>
              <a:rPr lang="ru-RU" dirty="0" smtClean="0"/>
              <a:t>необходимости </a:t>
            </a:r>
            <a:r>
              <a:rPr lang="ru-RU" dirty="0" smtClean="0"/>
              <a:t>внесения изменений и (или) дополнений в ранее представленную и принятую уполномоченным органом информацию</a:t>
            </a:r>
            <a:r>
              <a:rPr lang="ru-RU" dirty="0" smtClean="0"/>
              <a:t>,</a:t>
            </a:r>
            <a:r>
              <a:rPr lang="en-US" smtClean="0"/>
              <a:t> </a:t>
            </a:r>
            <a:r>
              <a:rPr lang="ru-RU" smtClean="0"/>
              <a:t>не </a:t>
            </a:r>
            <a:r>
              <a:rPr lang="ru-RU" dirty="0" smtClean="0"/>
              <a:t>позднее одного рабочего дня с даты </a:t>
            </a:r>
            <a:r>
              <a:rPr lang="ru-RU" dirty="0" smtClean="0"/>
              <a:t>обнаружения</a:t>
            </a:r>
            <a:r>
              <a:rPr lang="en-US" dirty="0" smtClean="0"/>
              <a:t> </a:t>
            </a:r>
            <a:r>
              <a:rPr lang="ru-RU" dirty="0" smtClean="0"/>
              <a:t>информации</a:t>
            </a:r>
            <a:r>
              <a:rPr lang="ru-RU" dirty="0" smtClean="0"/>
              <a:t>, подлежащей замене, направляет в уполномоченный орган информацию взамен ранее представленной.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Справочник кодов документов, удостоверяющих личность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01 Удостоверение личности</a:t>
            </a:r>
          </a:p>
          <a:p>
            <a:r>
              <a:rPr lang="ru-RU" dirty="0" smtClean="0"/>
              <a:t>02 Паспорт гражданина Республики Казахстан</a:t>
            </a:r>
          </a:p>
          <a:p>
            <a:r>
              <a:rPr lang="ru-RU" dirty="0" smtClean="0"/>
              <a:t>03 Паспорт гражданина иностранного государства</a:t>
            </a:r>
          </a:p>
          <a:p>
            <a:r>
              <a:rPr lang="ru-RU" dirty="0" smtClean="0"/>
              <a:t>04 Вид на жительство иностранца в Республике Казахстан</a:t>
            </a:r>
          </a:p>
          <a:p>
            <a:r>
              <a:rPr lang="ru-RU" dirty="0" smtClean="0"/>
              <a:t>05 Удостоверение лица без гражданства</a:t>
            </a:r>
          </a:p>
          <a:p>
            <a:r>
              <a:rPr lang="ru-RU" dirty="0" smtClean="0"/>
              <a:t>06 Дипломатический паспорт Республики Казахстан</a:t>
            </a:r>
          </a:p>
          <a:p>
            <a:r>
              <a:rPr lang="ru-RU" dirty="0" smtClean="0"/>
              <a:t>07 Служебный паспорт Республики Казахстан</a:t>
            </a:r>
          </a:p>
          <a:p>
            <a:r>
              <a:rPr lang="ru-RU" dirty="0" smtClean="0"/>
              <a:t>08 Удостоверение беженца</a:t>
            </a:r>
          </a:p>
          <a:p>
            <a:r>
              <a:rPr lang="ru-RU" dirty="0" smtClean="0"/>
              <a:t>09 Удостоверение личности моряка Республики Казахстан</a:t>
            </a:r>
          </a:p>
          <a:p>
            <a:r>
              <a:rPr lang="ru-RU" dirty="0" smtClean="0"/>
              <a:t>010 Свидетельство о рождении</a:t>
            </a:r>
          </a:p>
          <a:p>
            <a:r>
              <a:rPr lang="ru-RU" dirty="0" smtClean="0"/>
              <a:t>011 Свидетельство на возвращение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Справочник кодов видов операций, подлежащих финансовому мониторингу: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6050 - внесение, перечисление отчислений и (или) взносов в фонд социального медицинского страхования</a:t>
            </a:r>
          </a:p>
          <a:p>
            <a:endParaRPr lang="ru-RU" dirty="0" smtClean="0"/>
          </a:p>
          <a:p>
            <a:r>
              <a:rPr lang="ru-RU" dirty="0" smtClean="0"/>
              <a:t>6055 - зачисление денег на банковский счет организации, </a:t>
            </a:r>
            <a:r>
              <a:rPr lang="ru-RU" dirty="0" err="1" smtClean="0"/>
              <a:t>бенефициарным</a:t>
            </a:r>
            <a:r>
              <a:rPr lang="ru-RU" dirty="0" smtClean="0"/>
              <a:t> собственником которой является лицо, включенное в перечень организаций и лиц, связанных с финансированием терроризма и экстремизма</a:t>
            </a:r>
          </a:p>
          <a:p>
            <a:endParaRPr lang="ru-RU" dirty="0" smtClean="0"/>
          </a:p>
          <a:p>
            <a:r>
              <a:rPr lang="ru-RU" dirty="0" smtClean="0"/>
              <a:t>6060 - операции с деньгами и (или) иным имуществом организаций и физических лиц, включенных в перечень организаций и лиц, связанных с финансированием терроризма и экстремизма на основании решения суда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2700" b="1" dirty="0" smtClean="0">
                <a:solidFill>
                  <a:schemeClr val="tx1"/>
                </a:solidFill>
              </a:rPr>
              <a:t>Признаки определения подозрительной операции 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928670"/>
            <a:ext cx="3071834" cy="642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12 разделов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14546" y="3357562"/>
            <a:ext cx="2071702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банковском обслуживании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500306"/>
            <a:ext cx="2000264" cy="11430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предоставлении услуг по платежам и переводам денег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71868" y="2143116"/>
            <a:ext cx="1928826" cy="642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6314" y="3357562"/>
            <a:ext cx="2071702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предоставлении услуг на рынке ценных бумаг, услуг пенсионных фондов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072330" y="2714620"/>
            <a:ext cx="1928826" cy="11430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предоставлении услуг в сфере страхования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00892" y="4071942"/>
            <a:ext cx="1928826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оказании услуг лизинга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71868" y="4429132"/>
            <a:ext cx="1928826" cy="9286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оказании услуг в сфере игорного бизнеса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4071942"/>
            <a:ext cx="2000264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предоставлении нотариальных, аудиторских услуг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58016" y="5214950"/>
            <a:ext cx="2071702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осуществлении деятельности платежных организаций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14876" y="5643578"/>
            <a:ext cx="1928826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осуществлении сделок  купли-продажи недвижимого имущества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14546" y="5643578"/>
            <a:ext cx="2143140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осуществлении скупки, купли-продажи драгоценных металлов и драгоценных камней, ювелирных изделий из них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2844" y="5286388"/>
            <a:ext cx="1928826" cy="10001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осуществлении деятельности ломбарда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Двойная стрелка вверх/вниз 22"/>
          <p:cNvSpPr/>
          <p:nvPr/>
        </p:nvSpPr>
        <p:spPr>
          <a:xfrm>
            <a:off x="4357686" y="2857496"/>
            <a:ext cx="285752" cy="714380"/>
          </a:xfrm>
          <a:prstGeom prst="up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4286248" y="1714488"/>
            <a:ext cx="357190" cy="357190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Признаки определения подозрительной операции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1119232"/>
          <a:ext cx="7911288" cy="3215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795"/>
                <a:gridCol w="6946493"/>
              </a:tblGrid>
              <a:tr h="45238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 предоставлении нотариальных, аудиторских услуг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860519">
                <a:tc>
                  <a:txBody>
                    <a:bodyPr/>
                    <a:lstStyle/>
                    <a:p>
                      <a:r>
                        <a:rPr lang="ru-RU" sz="1600" dirty="0"/>
                        <a:t>1015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Получение и (или) предоставление имущества по договору финансовой аренды (лизинга) по невыгодным, экономически нецелесообразным условиям договора (нотариусы)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41494">
                <a:tc>
                  <a:txBody>
                    <a:bodyPr/>
                    <a:lstStyle/>
                    <a:p>
                      <a:r>
                        <a:rPr lang="ru-RU" sz="1600" dirty="0"/>
                        <a:t>1024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Систематическое осуществление финансовых операций, при которых один и тот же предмет сделки продается и затем выкупается 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60996">
                <a:tc>
                  <a:txBody>
                    <a:bodyPr/>
                    <a:lstStyle/>
                    <a:p>
                      <a:r>
                        <a:rPr lang="ru-RU" sz="1600"/>
                        <a:t>1032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Явное несоответствие договорной и действительной стоимости предмета сделки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4357695"/>
          <a:ext cx="7921952" cy="235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280"/>
                <a:gridCol w="6972672"/>
              </a:tblGrid>
              <a:tr h="39734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 оказании услуг лизинга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69768">
                <a:tc>
                  <a:txBody>
                    <a:bodyPr/>
                    <a:lstStyle/>
                    <a:p>
                      <a:r>
                        <a:rPr lang="ru-RU" sz="1600" dirty="0"/>
                        <a:t>1038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Досрочное погашение основного долга по договору лизинга клиентом, ранее допустившим просрочку исполнения обязательств, если имеющаяся информация не позволяет определить источник финансирования долга.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90343">
                <a:tc>
                  <a:txBody>
                    <a:bodyPr/>
                    <a:lstStyle/>
                    <a:p>
                      <a:r>
                        <a:rPr lang="ru-RU" sz="1600"/>
                        <a:t>9002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Получение или предоставление имущества по договору лизинга (</a:t>
                      </a:r>
                      <a:r>
                        <a:rPr lang="ru-RU" sz="1600" dirty="0" err="1"/>
                        <a:t>сублизинга</a:t>
                      </a:r>
                      <a:r>
                        <a:rPr lang="ru-RU" sz="1600" dirty="0"/>
                        <a:t>), когда продавцом предмета лизинга и лизингополучателем (</a:t>
                      </a:r>
                      <a:r>
                        <a:rPr lang="ru-RU" sz="1600" dirty="0" err="1"/>
                        <a:t>сублизингополучателем</a:t>
                      </a:r>
                      <a:r>
                        <a:rPr lang="ru-RU" sz="1600" dirty="0"/>
                        <a:t>) выступает одно и то же лицо.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Признаки определения подозрительной операции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1119232"/>
          <a:ext cx="8143932" cy="135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3166"/>
                <a:gridCol w="7150766"/>
              </a:tblGrid>
              <a:tr h="309504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 осуществлении деятельности ломбарда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56206">
                <a:tc>
                  <a:txBody>
                    <a:bodyPr/>
                    <a:lstStyle/>
                    <a:p>
                      <a:r>
                        <a:rPr lang="ru-RU" sz="1600" dirty="0"/>
                        <a:t>9005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Сдача под залог или в скупку ювелирных изделий из драгоценных металлов и драгоценных камней без оттисков пробирных клейм.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9640">
                <a:tc>
                  <a:txBody>
                    <a:bodyPr/>
                    <a:lstStyle/>
                    <a:p>
                      <a:r>
                        <a:rPr lang="ru-RU" sz="1600" dirty="0"/>
                        <a:t>9006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Сдача под залог в ломбард транспортного средства по доверенности.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500307"/>
          <a:ext cx="8143932" cy="2564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880"/>
                <a:gridCol w="7168052"/>
              </a:tblGrid>
              <a:tr h="64595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 осуществлении скупки, купли-продажи драгоценных металлов и драгоценных камней, ювелирных изделий из них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27655">
                <a:tc>
                  <a:txBody>
                    <a:bodyPr/>
                    <a:lstStyle/>
                    <a:p>
                      <a:r>
                        <a:rPr lang="ru-RU" sz="1600" dirty="0"/>
                        <a:t>9007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Систематическое приобретение физическим лицом нескольких ювелирных или других бытовых изделий из драгоценных металлов и (или) драгоценных камней (однотипных изделий) и/или сертифицированных драгоценных камней.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26719">
                <a:tc>
                  <a:txBody>
                    <a:bodyPr/>
                    <a:lstStyle/>
                    <a:p>
                      <a:r>
                        <a:rPr lang="ru-RU" sz="1600" dirty="0"/>
                        <a:t>1045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Перечисление по поручению клиента денежных средств за реализованные драгоценные металлы, драгоценные камни и лом таких изделий, а также ювелирных изделий на счета третьих лиц.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5072073"/>
          <a:ext cx="814393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7143800"/>
              </a:tblGrid>
              <a:tr h="785818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9011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Приобретение юридическим лицом ограненных драгоценных камней (за исключением бриллиантов), не добывающихся на территории Республики Казахстан.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5857892"/>
          <a:ext cx="8143932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7143800"/>
              </a:tblGrid>
              <a:tr h="85725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9012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Продажа драгоценных металлов и драгоценных камней, ювелирных изделий из них по ценам, имеющим существенное отклонение от текущих рыночных цен.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Признаки определения подозрительной операции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1119232"/>
          <a:ext cx="8143932" cy="156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3166"/>
                <a:gridCol w="7150766"/>
              </a:tblGrid>
              <a:tr h="503018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 осуществлении деятельности платежных организаций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735180">
                <a:tc>
                  <a:txBody>
                    <a:bodyPr/>
                    <a:lstStyle/>
                    <a:p>
                      <a:r>
                        <a:rPr lang="ru-RU" sz="1600" dirty="0"/>
                        <a:t>9022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Проведение операций с деньгами и (или) иным имуществом, по которым у субъекта финансового мониторинга возникают основания полагать, что данная операция и/или операции связаны с незаконным оборотом наркотических средств.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710443"/>
          <a:ext cx="8143932" cy="227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880"/>
                <a:gridCol w="7168052"/>
              </a:tblGrid>
              <a:tr h="464183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 осуществлении сделок купли-продажи недвижимого имущества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24114">
                <a:tc>
                  <a:txBody>
                    <a:bodyPr/>
                    <a:lstStyle/>
                    <a:p>
                      <a:r>
                        <a:rPr lang="ru-RU" sz="1600" dirty="0"/>
                        <a:t>9013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Предложение или попытка клиента совершить сделку с недвижимым имуществом, на которое наложено обременение (за исключением ипотеки).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90031">
                <a:tc>
                  <a:txBody>
                    <a:bodyPr/>
                    <a:lstStyle/>
                    <a:p>
                      <a:r>
                        <a:rPr lang="ru-RU" sz="1600"/>
                        <a:t>9014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Совершение сделки с недвижимым имуществом по цене, имеющей существенное отклонение от рыночной стоимости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5000636"/>
          <a:ext cx="8143932" cy="857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7143800"/>
              </a:tblGrid>
              <a:tr h="857255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9015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Многократная (три и более раз) покупка и (или) продажа физическим лицом объектов недвижимости.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5857892"/>
          <a:ext cx="8143932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7143800"/>
              </a:tblGrid>
              <a:tr h="85725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9016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Осуществление сделки купли-продажи недвижимого имущества, являющегося государственной собственностью, приобретателем по которой выступает субъект частного предпринимательства.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142982"/>
          <a:ext cx="8786874" cy="5342517"/>
        </p:xfrm>
        <a:graphic>
          <a:graphicData uri="http://schemas.openxmlformats.org/drawingml/2006/table">
            <a:tbl>
              <a:tblPr/>
              <a:tblGrid>
                <a:gridCol w="642942"/>
                <a:gridCol w="8143932"/>
              </a:tblGrid>
              <a:tr h="3571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071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Адвокаты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sz="1600" dirty="0"/>
                        <a:t>081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Аудиторские организации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sz="1600"/>
                        <a:t>082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Бухгалтерские организации и профессиональные бухгалтеры, осуществляющие предпринимательскую деятельность в сфере бухгалтерского учета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93">
                <a:tc>
                  <a:txBody>
                    <a:bodyPr/>
                    <a:lstStyle/>
                    <a:p>
                      <a:r>
                        <a:rPr lang="ru-RU" sz="1600"/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Микрофинансовые</a:t>
                      </a:r>
                      <a:r>
                        <a:rPr lang="ru-RU" sz="1600" dirty="0"/>
                        <a:t> организации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62">
                <a:tc>
                  <a:txBody>
                    <a:bodyPr/>
                    <a:lstStyle/>
                    <a:p>
                      <a:r>
                        <a:rPr lang="ru-RU" sz="1600"/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Индивидуальные предприниматели и юридические лица, осуществляющие лизинговую деятельность в качестве лизингодателя без лицензии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93">
                <a:tc>
                  <a:txBody>
                    <a:bodyPr/>
                    <a:lstStyle/>
                    <a:p>
                      <a:r>
                        <a:rPr lang="ru-RU" sz="1600"/>
                        <a:t>140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Ломбарды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82">
                <a:tc>
                  <a:txBody>
                    <a:bodyPr/>
                    <a:lstStyle/>
                    <a:p>
                      <a:r>
                        <a:rPr lang="ru-RU" sz="1600"/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Индивидуальные предприниматели и юридические лица, осуществляющие операции с драгоценными металлами и драгоценными камнями, ювелирными изделиями из них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1600"/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Индивидуальные предприниматели и юридические лица, оказывающие посреднические услуги при осуществлении сделок купли-продажи недвижимого имущества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93"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Платежные организации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28604"/>
            <a:ext cx="900115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HG Mincho Light J"/>
                <a:cs typeface="Times New Roman" pitchFamily="18" charset="0"/>
              </a:rPr>
              <a:t>Справочник кодов видов субъектов финансового мониторинга: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1531</Words>
  <PresentationFormat>Экран (4:3)</PresentationFormat>
  <Paragraphs>275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Постановление Правительства  Республики Казахстан от 23 ноября 2012 года  № 1484 «Об утверждении Правил представления субъектами финансового мониторинга сведений и информации об операциях, подлежащих финансовому мониторингу, и признаков критериев определения подозрительной операции». </vt:lpstr>
      <vt:lpstr>Представление субъектами финансового мониторинга сведений и информации об операциях, подлежащих финансовому мониторингу</vt:lpstr>
      <vt:lpstr>               Справочник кодов документов, удостоверяющих личность </vt:lpstr>
      <vt:lpstr>Справочник кодов видов операций, подлежащих финансовому мониторингу:</vt:lpstr>
      <vt:lpstr> Признаки определения подозрительной операции </vt:lpstr>
      <vt:lpstr>Признаки определения подозрительной операции </vt:lpstr>
      <vt:lpstr>Признаки определения подозрительной операции </vt:lpstr>
      <vt:lpstr>Признаки определения подозрительной операции </vt:lpstr>
      <vt:lpstr>Слайд 9</vt:lpstr>
      <vt:lpstr>Форма ФМ-1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Постановление Правительства  Республики Казахстан от 23 ноября 2012 года  № 1484 «Об утверждении Правил представления субъектами финансового мониторинга сведений и информации об операциях, подлежащих финансовому мониторингу, и признаков критериев определения подозрительной операции». </dc:title>
  <cp:lastModifiedBy>user</cp:lastModifiedBy>
  <cp:revision>43</cp:revision>
  <dcterms:modified xsi:type="dcterms:W3CDTF">2019-07-15T13:19:59Z</dcterms:modified>
</cp:coreProperties>
</file>