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9" r:id="rId2"/>
    <p:sldId id="418" r:id="rId3"/>
    <p:sldId id="416" r:id="rId4"/>
    <p:sldId id="421" r:id="rId5"/>
    <p:sldId id="420" r:id="rId6"/>
    <p:sldId id="422" r:id="rId7"/>
    <p:sldId id="425" r:id="rId8"/>
    <p:sldId id="427" r:id="rId9"/>
    <p:sldId id="428" r:id="rId10"/>
    <p:sldId id="429" r:id="rId11"/>
    <p:sldId id="434" r:id="rId12"/>
    <p:sldId id="436" r:id="rId13"/>
    <p:sldId id="437" r:id="rId14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Рустем Оразалин" initials="РО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7634"/>
    <a:srgbClr val="134920"/>
    <a:srgbClr val="195D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8" autoAdjust="0"/>
    <p:restoredTop sz="90732" autoAdjust="0"/>
  </p:normalViewPr>
  <p:slideViewPr>
    <p:cSldViewPr>
      <p:cViewPr>
        <p:scale>
          <a:sx n="110" d="100"/>
          <a:sy n="110" d="100"/>
        </p:scale>
        <p:origin x="-4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217" cy="49760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220B523B-962F-42B4-989B-E7C061699F11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1735"/>
            <a:ext cx="2951217" cy="49760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1" y="9441735"/>
            <a:ext cx="2951217" cy="49760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AFD78687-9058-4CF2-A70E-0045B4EAD1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47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/>
          <a:lstStyle>
            <a:lvl1pPr algn="r">
              <a:defRPr sz="1200"/>
            </a:lvl1pPr>
          </a:lstStyle>
          <a:p>
            <a:fld id="{FB045AC7-A0BC-410F-999E-0C88AFD5EFD9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4" rIns="91431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431" tIns="45714" rIns="91431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6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6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 anchor="b"/>
          <a:lstStyle>
            <a:lvl1pPr algn="r">
              <a:defRPr sz="1200"/>
            </a:lvl1pPr>
          </a:lstStyle>
          <a:p>
            <a:fld id="{78F7C5B0-27B4-44DF-9A8A-66C6D5CF18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57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01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01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01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847-1D2F-44DD-BF59-1F6329A094E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07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295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295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01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01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6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9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41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8748464" y="6597351"/>
            <a:ext cx="395536" cy="251123"/>
          </a:xfrm>
          <a:prstGeom prst="rect">
            <a:avLst/>
          </a:prstGeom>
          <a:solidFill>
            <a:srgbClr val="105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C8A166-E239-45D6-A918-DB8DA8F20EE0}" type="slidenum">
              <a:rPr lang="en-US" sz="1200" b="1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Arial" charset="0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22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8748464" y="6597351"/>
            <a:ext cx="395536" cy="251123"/>
          </a:xfrm>
          <a:prstGeom prst="rect">
            <a:avLst/>
          </a:prstGeom>
          <a:solidFill>
            <a:srgbClr val="105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C8A166-E239-45D6-A918-DB8DA8F20EE0}" type="slidenum">
              <a:rPr lang="en-US" sz="1200" b="1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Arial" charset="0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2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4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5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8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05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54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10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2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8A13-D895-4343-ACCA-3D231F66E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6084004"/>
            <a:ext cx="8832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2019 год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420888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Законопроект</a:t>
            </a:r>
            <a:br>
              <a:rPr lang="ru-RU" sz="24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по вопросам противодействия легализации (отмыванию) доходов, полученных преступным путем, и финансированию терроризма</a:t>
            </a:r>
            <a:endParaRPr lang="ru-RU" sz="2400" b="1" cap="all" dirty="0">
              <a:solidFill>
                <a:schemeClr val="tx2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3528" y="188640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социальная защита прав </a:t>
            </a:r>
            <a:r>
              <a:rPr lang="ru-RU" sz="2000" b="1" cap="all" dirty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лиц, включенных в перечень организаций и лиц, связанных с финансированием </a:t>
            </a:r>
            <a: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терроризма </a:t>
            </a:r>
            <a:r>
              <a:rPr lang="ru-RU" sz="2000" b="1" cap="all" dirty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и экстремизма </a:t>
            </a:r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>
            <a:off x="395536" y="1204303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10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832222"/>
              </p:ext>
            </p:extLst>
          </p:nvPr>
        </p:nvGraphicFramePr>
        <p:xfrm>
          <a:off x="395536" y="1484785"/>
          <a:ext cx="8496944" cy="4680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995071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операции, связанные с внесением, перечислением обязательных пенсионных взносов в ЕНПФ;</a:t>
                      </a:r>
                    </a:p>
                    <a:p>
                      <a:pPr marL="266700" indent="0" algn="just"/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00235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операции, связанные с продлением срока банковского вклада;</a:t>
                      </a:r>
                    </a:p>
                    <a:p>
                      <a:pPr marL="266700" indent="0" algn="just"/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95071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операции, связанные с списанием денег с банковского счета в счет погашения обязательств лица, включенного Перечень по договору банковского займа, </a:t>
                      </a:r>
                      <a:r>
                        <a:rPr lang="ru-RU" sz="1600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микрокредита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или лизинга.</a:t>
                      </a:r>
                    </a:p>
                    <a:p>
                      <a:pPr marL="266700" indent="0" algn="just"/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00235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2. 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ежемесячно получать минимальный размер заработной платы (42 500 тенге) </a:t>
                      </a:r>
                    </a:p>
                    <a:p>
                      <a:pPr marL="266700" indent="0" algn="just"/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89907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3.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Право Национального оператора почты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на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открытие и ведение банковского счета лица, включенного в перечень.</a:t>
                      </a:r>
                    </a:p>
                    <a:p>
                      <a:pPr marL="266700" indent="0" algn="just"/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3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55576" y="2620667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3 </a:t>
            </a:r>
            <a:r>
              <a:rPr lang="ru-RU" sz="28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– НАПРАВЛЕНИЕ:</a:t>
            </a:r>
          </a:p>
          <a:p>
            <a:pPr algn="ctr"/>
            <a:r>
              <a:rPr lang="ru-RU" sz="2800" b="1" cap="all" dirty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Иные вопросы оптимизации и совершенствования законодательства ПОД/ФТ</a:t>
            </a:r>
          </a:p>
        </p:txBody>
      </p:sp>
    </p:spTree>
    <p:extLst>
      <p:ext uri="{BB962C8B-B14F-4D97-AF65-F5344CB8AC3E}">
        <p14:creationId xmlns:p14="http://schemas.microsoft.com/office/powerpoint/2010/main" val="40753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Надлежащая проверка клиента (НПК)</a:t>
            </a:r>
            <a:endParaRPr lang="ru-RU" sz="2000" b="1" cap="all" dirty="0">
              <a:solidFill>
                <a:schemeClr val="tx2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>
            <a:off x="323528" y="692696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12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340407"/>
              </p:ext>
            </p:extLst>
          </p:nvPr>
        </p:nvGraphicFramePr>
        <p:xfrm>
          <a:off x="359532" y="1412777"/>
          <a:ext cx="8496944" cy="4547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1087529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1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1.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пересмотрены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основания для осуществления НПК.</a:t>
                      </a:r>
                      <a:endParaRPr lang="ru-RU" sz="1600" b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indent="0" algn="just"/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(</a:t>
                      </a:r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наличия оснований для сомнения в достоверности в ранее полученных данных о клиенте (их представителей), </a:t>
                      </a:r>
                      <a:r>
                        <a:rPr lang="ru-RU" sz="1400" b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бенефициарном</a:t>
                      </a:r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собственнике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2.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дополнены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требования к осуществлению усиленных мер НПК.</a:t>
                      </a:r>
                      <a:endParaRPr lang="ru-RU" sz="1600" b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0" indent="0" algn="just"/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(получение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сведений о роде деятельности и источнике финансирования совершаемых операций)</a:t>
                      </a:r>
                      <a:endParaRPr lang="ru-RU" sz="1400" b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85884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3. 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дополнены разовые операции по которым не требуется проведение НПК.</a:t>
                      </a:r>
                      <a:b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(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по покупке:  аффинированного золота  в виде слитка  через обменные пункты; ювелирных изделий из драгметаллов и </a:t>
                      </a:r>
                      <a:r>
                        <a:rPr lang="ru-RU" sz="1400" b="0" baseline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драгкамней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в розницу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)</a:t>
                      </a:r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31021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600" b="1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4.</a:t>
                      </a:r>
                      <a:r>
                        <a:rPr lang="ru-RU" sz="1600" b="1" baseline="0" dirty="0" smtClean="0">
                          <a:solidFill>
                            <a:schemeClr val="accent2"/>
                          </a:solidFill>
                          <a:latin typeface="+mn-lt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установлены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случаи когда  запрещается устанавливать деловые отношения дистанционно.</a:t>
                      </a:r>
                    </a:p>
                    <a:p>
                      <a:pPr marL="0" indent="0" algn="just"/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(1. Клиент включен в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Перечень и 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список Комитета; 2. к клиенту применяются международные санкции СБ ООН; 3. клиенту присвоен высокий риск</a:t>
                      </a:r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)</a:t>
                      </a:r>
                      <a:endParaRPr lang="ru-RU" sz="14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32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Надлежащая проверка клиента (НПК)</a:t>
            </a:r>
            <a:endParaRPr lang="ru-RU" sz="2000" b="1" cap="all" dirty="0">
              <a:solidFill>
                <a:schemeClr val="tx2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>
            <a:off x="323528" y="692696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13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340407"/>
              </p:ext>
            </p:extLst>
          </p:nvPr>
        </p:nvGraphicFramePr>
        <p:xfrm>
          <a:off x="359532" y="1412777"/>
          <a:ext cx="8496944" cy="4954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898612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5.</a:t>
                      </a:r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Пересмотрен </a:t>
                      </a:r>
                      <a:r>
                        <a:rPr lang="ru-RU" sz="14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механизм признания операции в качестве подозрительной</a:t>
                      </a:r>
                    </a:p>
                    <a:p>
                      <a:pPr marL="0" indent="0" algn="just"/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(Операции признаются подозрительными в соответствии с программами реализации правил внутреннего контроля субъекта финансового мониторинга или в  результате изучения операций по основаниям, указанным в пункте 4 настоящей статьи 5 Закона о ПОД/ФТ)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88176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6. </a:t>
                      </a:r>
                      <a:r>
                        <a:rPr lang="ru-RU" sz="14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Пересмотрены нормы по направлению с</a:t>
                      </a:r>
                      <a:r>
                        <a:rPr lang="ru-RU" sz="1400" b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ообщений о совершенных операциях с деньгами и (или) иным имуществом, которые не были признаны подозрительными до их проведения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Разница 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между временем совершения операции и временем признания такой операции подозрительной не может превышать промежуток времени, определяющий частоту изучения операции клиента в соответствии с правилами внутреннего контроля субъекта 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финансового мониторинга)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935" marR="11493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98612">
                <a:tc>
                  <a:txBody>
                    <a:bodyPr/>
                    <a:lstStyle/>
                    <a:p>
                      <a:pPr indent="1143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Дополнена</a:t>
                      </a:r>
                      <a:r>
                        <a:rPr lang="ru-RU" sz="1400" baseline="0" dirty="0" smtClean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 норма по требованию от клиента (его представителя) представления сведений и документов для идентификации клиента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(субъект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финансового мониторинга вправе требовать от клиента (его представителя) представления сведений и документов, необходимых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или недостаточных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для идентификации клиента (его представителя), выявления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бенефициарного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собственника, а также представления сведений о налоговом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резидентстве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, роде деятельности и источнике финансирования совершаемых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операций).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935" marR="114935" marT="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31021">
                <a:tc>
                  <a:txBody>
                    <a:bodyPr/>
                    <a:lstStyle/>
                    <a:p>
                      <a:pPr marL="0" indent="0" algn="just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. </a:t>
                      </a:r>
                      <a:r>
                        <a:rPr lang="ru-RU" sz="16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Установлены меры</a:t>
                      </a:r>
                      <a:r>
                        <a:rPr lang="ru-RU" sz="1600" b="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по надлежащей проверке клиента в отношении лиц, имеющих регистрацию, место жительства или место нахождения в государстве (территории), которые не выполняют и (или) недостаточно выполняют рекомендации ФАТФ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(по проведению усиленных мер надлежащей проверки клиентов, пересмотру или при необходимости расторжению корреспондентских отношений с финансовыми организациями)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32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1032" y="620688"/>
            <a:ext cx="8575675" cy="5256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spcAft>
                <a:spcPts val="1000"/>
              </a:spcAft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9" name="Line 3"/>
          <p:cNvSpPr>
            <a:spLocks noChangeShapeType="1"/>
          </p:cNvSpPr>
          <p:nvPr/>
        </p:nvSpPr>
        <p:spPr bwMode="auto">
          <a:xfrm>
            <a:off x="359532" y="692696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cap="all" dirty="0" smtClean="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Оценка на соответствие международным стандартам </a:t>
            </a:r>
            <a:endParaRPr lang="ru-RU" sz="2000" cap="all" dirty="0">
              <a:solidFill>
                <a:schemeClr val="tx2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2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00935" y="2348880"/>
            <a:ext cx="834752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600" b="1" dirty="0">
                <a:solidFill>
                  <a:srgbClr val="1F497D"/>
                </a:solidFill>
              </a:rPr>
              <a:t>Необходимость разработки </a:t>
            </a:r>
            <a:r>
              <a:rPr lang="ru-RU" sz="2600" b="1" dirty="0" smtClean="0">
                <a:solidFill>
                  <a:srgbClr val="1F497D"/>
                </a:solidFill>
              </a:rPr>
              <a:t>законопроекта </a:t>
            </a:r>
            <a:r>
              <a:rPr lang="ru-RU" sz="2600" b="1" dirty="0">
                <a:solidFill>
                  <a:srgbClr val="1F497D"/>
                </a:solidFill>
              </a:rPr>
              <a:t>вызвана подготовкой ко второму раунду взаимной оценки Республики Казахстан Евразийской группы по противодействию легализации преступных доходов и финансированию терроризма (ЕАГ) </a:t>
            </a:r>
          </a:p>
        </p:txBody>
      </p:sp>
    </p:spTree>
    <p:extLst>
      <p:ext uri="{BB962C8B-B14F-4D97-AF65-F5344CB8AC3E}">
        <p14:creationId xmlns:p14="http://schemas.microsoft.com/office/powerpoint/2010/main" val="372155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5141" y="1988840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tx2"/>
                </a:solidFill>
              </a:rPr>
              <a:t>внедрение </a:t>
            </a:r>
            <a:r>
              <a:rPr lang="ru-RU" sz="2400" dirty="0">
                <a:solidFill>
                  <a:schemeClr val="tx2"/>
                </a:solidFill>
              </a:rPr>
              <a:t>международных стандартов и дальнейшее совершенствование национальной системы в сфере </a:t>
            </a:r>
            <a:r>
              <a:rPr lang="ru-RU" sz="2400" dirty="0" smtClean="0">
                <a:solidFill>
                  <a:schemeClr val="tx2"/>
                </a:solidFill>
              </a:rPr>
              <a:t>ПОД/ФТ</a:t>
            </a:r>
          </a:p>
          <a:p>
            <a:pPr algn="just"/>
            <a:endParaRPr lang="ru-RU" sz="2400" dirty="0">
              <a:solidFill>
                <a:schemeClr val="tx2"/>
              </a:solidFill>
            </a:endParaRPr>
          </a:p>
          <a:p>
            <a:pPr marL="514350" indent="-514350" algn="just">
              <a:buFont typeface="Wingdings" panose="05000000000000000000" pitchFamily="2" charset="2"/>
              <a:buChar char="q"/>
            </a:pPr>
            <a:endParaRPr lang="ru-RU" sz="2400" dirty="0" smtClean="0">
              <a:solidFill>
                <a:schemeClr val="tx2"/>
              </a:solidFill>
            </a:endParaRPr>
          </a:p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chemeClr val="tx2"/>
                </a:solidFill>
              </a:rPr>
              <a:t>создание механизмов реализации Резолюций </a:t>
            </a:r>
            <a:r>
              <a:rPr lang="ru-RU" sz="2400" dirty="0" smtClean="0">
                <a:solidFill>
                  <a:schemeClr val="tx2"/>
                </a:solidFill>
              </a:rPr>
              <a:t>СБ ООН</a:t>
            </a:r>
          </a:p>
          <a:p>
            <a:pPr algn="just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3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467544" y="692696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31540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cap="all" dirty="0" smtClean="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Цели законопроекта</a:t>
            </a:r>
            <a:endParaRPr lang="ru-RU" sz="2000" cap="all" dirty="0">
              <a:solidFill>
                <a:schemeClr val="tx2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96006" y="2420888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1 – НАПРАВЛЕНИЕ:</a:t>
            </a:r>
          </a:p>
          <a:p>
            <a:pPr algn="ctr"/>
            <a:r>
              <a:rPr lang="ru-RU" sz="28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Регулирование субъектов финансового мониторинга</a:t>
            </a:r>
            <a:endParaRPr lang="ru-RU" sz="2800" b="1" cap="all" dirty="0">
              <a:solidFill>
                <a:schemeClr val="tx2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Административная ответственность СФМ</a:t>
            </a:r>
            <a:endParaRPr lang="ru-RU" sz="2000" b="1" cap="all" dirty="0">
              <a:solidFill>
                <a:schemeClr val="tx2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69390" y="957527"/>
            <a:ext cx="2939141" cy="4245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Регуляторы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99776" y="1706509"/>
            <a:ext cx="2880320" cy="387803"/>
          </a:xfrm>
          <a:prstGeom prst="rect">
            <a:avLst/>
          </a:prstGeom>
          <a:noFill/>
          <a:ln>
            <a:solidFill>
              <a:srgbClr val="195D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07634"/>
                </a:solidFill>
              </a:rPr>
              <a:t>Национальный Банк</a:t>
            </a:r>
            <a:endParaRPr lang="ru-RU" b="1" dirty="0">
              <a:solidFill>
                <a:srgbClr val="207634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9418" y="5035530"/>
            <a:ext cx="2360387" cy="5537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Бухгалтерские организации и проф. бухгалтера</a:t>
            </a:r>
          </a:p>
          <a:p>
            <a:pPr algn="ctr"/>
            <a:endParaRPr lang="ru-RU" sz="1200" b="1" dirty="0">
              <a:solidFill>
                <a:schemeClr val="bg1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202613" y="2288502"/>
            <a:ext cx="2503572" cy="1805031"/>
            <a:chOff x="1701035" y="2017868"/>
            <a:chExt cx="2503572" cy="1464043"/>
          </a:xfrm>
          <a:solidFill>
            <a:srgbClr val="207634"/>
          </a:solidFill>
        </p:grpSpPr>
        <p:sp>
          <p:nvSpPr>
            <p:cNvPr id="39" name="Прямоугольник 38"/>
            <p:cNvSpPr/>
            <p:nvPr/>
          </p:nvSpPr>
          <p:spPr>
            <a:xfrm>
              <a:off x="1720014" y="2531963"/>
              <a:ext cx="2484593" cy="407928"/>
            </a:xfrm>
            <a:prstGeom prst="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Кредитные товарищества 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701035" y="2017868"/>
              <a:ext cx="2503572" cy="412511"/>
            </a:xfrm>
            <a:prstGeom prst="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Ломбарды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720014" y="3054505"/>
              <a:ext cx="2484593" cy="427406"/>
            </a:xfrm>
            <a:prstGeom prst="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Онлайн кредитование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3407489" y="2292291"/>
            <a:ext cx="2592287" cy="33339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КФМ будет составлять протокола об административных правонарушениях  по статье 214  и 463 КоАП </a:t>
            </a:r>
          </a:p>
          <a:p>
            <a:pPr algn="ctr"/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78879" y="2922334"/>
            <a:ext cx="2360387" cy="9238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Организации, осуществляющие лизинговую деятельность  в качестве лизингодателя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без лицензии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78879" y="2255283"/>
            <a:ext cx="2360386" cy="453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Независимые специалисты  по юридическим  вопросам 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79418" y="4394944"/>
            <a:ext cx="2360387" cy="456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Дилеры по драг. металлам и драг. камням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79418" y="3936553"/>
            <a:ext cx="2360387" cy="350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Риэлторы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87591" y="1484784"/>
            <a:ext cx="2880320" cy="5636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Комитет по финансовому мониторингу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5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51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Административная ответственность СФМ</a:t>
            </a:r>
            <a:endParaRPr lang="ru-RU" sz="2000" b="1" cap="all" dirty="0">
              <a:solidFill>
                <a:schemeClr val="tx2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834274"/>
              </p:ext>
            </p:extLst>
          </p:nvPr>
        </p:nvGraphicFramePr>
        <p:xfrm>
          <a:off x="609834" y="1844824"/>
          <a:ext cx="7848872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045"/>
                <a:gridCol w="5377827"/>
              </a:tblGrid>
              <a:tr h="324036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Пересмотрены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составы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0" algn="just"/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1.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13 частей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(</a:t>
                      </a:r>
                      <a:r>
                        <a:rPr lang="ru-RU" sz="1600" b="0" i="1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часть первая  разделена на  7 частей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) в целях исключения применения санкций за повторность  </a:t>
                      </a:r>
                    </a:p>
                    <a:p>
                      <a:pPr marL="266700" indent="0" algn="just"/>
                      <a:endParaRPr lang="ru-RU" sz="1600" b="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2.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Исключена ответственность за неисполнение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Правил внутреннего контроля; </a:t>
                      </a:r>
                    </a:p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baseline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3. </a:t>
                      </a: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Ответственность за:</a:t>
                      </a:r>
                    </a:p>
                    <a:p>
                      <a:pPr marL="266700" indent="0" algn="just">
                        <a:buNone/>
                      </a:pP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- неисполнение  программы подготовки и обучения; </a:t>
                      </a:r>
                    </a:p>
                    <a:p>
                      <a:pPr marL="266700" indent="0" algn="just">
                        <a:buNone/>
                      </a:pP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- отказ от предоставления информации по запросу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КФМ. </a:t>
                      </a:r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Уменьшены штрафы</a:t>
                      </a:r>
                    </a:p>
                    <a:p>
                      <a:pPr marL="0" indent="0" algn="ctr">
                        <a:buFont typeface="+mj-lt"/>
                        <a:buNone/>
                      </a:pPr>
                      <a:endParaRPr lang="ru-RU" sz="1600" b="1" i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Штрафы уменьшены с учетом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рисков (высокий, средний низкий). </a:t>
                      </a:r>
                      <a:endParaRPr lang="ru-RU" sz="16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2339752" y="974775"/>
            <a:ext cx="5256584" cy="4245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Изменения в статью  214 КоАП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22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6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0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3568" y="2132856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8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– НАПРАВЛЕНИЕ:</a:t>
            </a:r>
          </a:p>
          <a:p>
            <a:pPr algn="ctr"/>
            <a:r>
              <a:rPr lang="ru-RU" sz="2800" b="1" cap="all" dirty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меры относящиеся к противодействию терроризма и финансированию </a:t>
            </a:r>
            <a:r>
              <a:rPr lang="ru-RU" sz="2800" b="1" cap="all" dirty="0" smtClean="0">
                <a:solidFill>
                  <a:schemeClr val="tx2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терроризма</a:t>
            </a:r>
            <a:endParaRPr lang="ru-RU" sz="2800" b="1" cap="all" dirty="0">
              <a:solidFill>
                <a:schemeClr val="tx2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3528" y="188640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>
                <a:solidFill>
                  <a:schemeClr val="tx2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Перечень организаций и лиц, связанных с финансированием терроризма и экстремизма</a:t>
            </a:r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>
            <a:off x="395536" y="896526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829224"/>
              </p:ext>
            </p:extLst>
          </p:nvPr>
        </p:nvGraphicFramePr>
        <p:xfrm>
          <a:off x="683568" y="1340768"/>
          <a:ext cx="7848872" cy="4651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5400600"/>
              </a:tblGrid>
              <a:tr h="792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Порядок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формирования Перечня 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endParaRPr lang="ru-RU" sz="16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0" algn="just"/>
                      <a:r>
                        <a:rPr lang="kk-KZ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Получение санкционных списков  от СБ ООН на прямую.</a:t>
                      </a:r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2708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Доведение</a:t>
                      </a:r>
                      <a:r>
                        <a:rPr lang="ru-RU" sz="1600" b="1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Перечня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0" algn="just"/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Право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направлять Перечень организациям в электронном виде.</a:t>
                      </a:r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036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Основание для исключения лица из Перечня</a:t>
                      </a:r>
                      <a:endParaRPr lang="ru-RU" sz="16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Список физических лиц, составляемый ГП.</a:t>
                      </a:r>
                    </a:p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Список будет составляться на основании  положительного заключения ПО об исключении лица, отбывшего уголовное наказание,  из Перечня.</a:t>
                      </a:r>
                    </a:p>
                    <a:p>
                      <a:pPr marL="266700" indent="0" algn="just"/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5115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b="1" i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Рассмотрение</a:t>
                      </a:r>
                      <a:r>
                        <a:rPr lang="ru-RU" sz="1600" b="1" i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заявления лица, включенного в </a:t>
                      </a:r>
                      <a:r>
                        <a:rPr lang="ru-RU" sz="1600" b="1" i="0" baseline="0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санкционный</a:t>
                      </a:r>
                      <a:r>
                        <a:rPr lang="ru-RU" sz="1600" b="1" i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список </a:t>
                      </a:r>
                      <a:endParaRPr lang="ru-RU" sz="1600" b="1" i="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0" algn="just"/>
                      <a:r>
                        <a:rPr lang="ru-RU" sz="16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Порядок </a:t>
                      </a:r>
                      <a:r>
                        <a:rPr lang="ru-RU" sz="160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 рассмотрения заявления о полной или частичной отмене применяемых мер по замораживанию.</a:t>
                      </a:r>
                      <a:endParaRPr lang="ru-RU" sz="1600" dirty="0" smtClean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8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567" y="1484784"/>
            <a:ext cx="331897" cy="36933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1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0810" y="2274616"/>
            <a:ext cx="298928" cy="36933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2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62567" y="3858642"/>
            <a:ext cx="298928" cy="36933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3</a:t>
            </a:r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5733256"/>
            <a:ext cx="298928" cy="27699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1347" y="525414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0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3528" y="188640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социальная защита прав </a:t>
            </a:r>
            <a:r>
              <a:rPr lang="ru-RU" sz="2000" b="1" cap="all" dirty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лиц, включенных в перечень организаций и лиц, связанных с </a:t>
            </a:r>
            <a: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финансированием</a:t>
            </a:r>
            <a:b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</a:br>
            <a:r>
              <a:rPr lang="ru-RU" sz="2000" b="1" cap="all" dirty="0" smtClean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терроризма </a:t>
            </a:r>
            <a:r>
              <a:rPr lang="ru-RU" sz="2000" b="1" cap="all" dirty="0">
                <a:solidFill>
                  <a:schemeClr val="accent1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и экстремизма </a:t>
            </a:r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>
            <a:off x="395536" y="1204303"/>
            <a:ext cx="8496944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9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199382"/>
              </p:ext>
            </p:extLst>
          </p:nvPr>
        </p:nvGraphicFramePr>
        <p:xfrm>
          <a:off x="420048" y="1484784"/>
          <a:ext cx="8496944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/>
              </a:tblGrid>
              <a:tr h="701046">
                <a:tc>
                  <a:txBody>
                    <a:bodyPr/>
                    <a:lstStyle/>
                    <a:p>
                      <a:pPr marL="266700" indent="0" algn="just"/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1. </a:t>
                      </a:r>
                      <a:r>
                        <a:rPr lang="ru-RU" sz="1600" b="0" baseline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Лицам из Перечня разрешить совершать:</a:t>
                      </a:r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00897">
                <a:tc>
                  <a:txBody>
                    <a:bodyPr/>
                    <a:lstStyle/>
                    <a:p>
                      <a:pPr marL="266700" indent="0" algn="just"/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коммунальные и социальные платежи;</a:t>
                      </a:r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6311">
                <a:tc>
                  <a:txBody>
                    <a:bodyPr/>
                    <a:lstStyle/>
                    <a:p>
                      <a:pPr marL="26670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операции, связанные с обслуживанием банковских счетов;</a:t>
                      </a:r>
                      <a:endParaRPr lang="ru-RU" sz="16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40258">
                <a:tc>
                  <a:txBody>
                    <a:bodyPr/>
                    <a:lstStyle/>
                    <a:p>
                      <a:pPr marL="266700" indent="0" algn="just"/>
                      <a:r>
                        <a:rPr lang="ru-RU" sz="16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операции, связанные с:</a:t>
                      </a:r>
                    </a:p>
                    <a:p>
                      <a:pPr marL="266700" indent="0" algn="just"/>
                      <a:r>
                        <a:rPr lang="ru-RU" sz="16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1) обязательным социальным медицинским страхованием;</a:t>
                      </a:r>
                    </a:p>
                    <a:p>
                      <a:pPr marL="266700" indent="0" algn="just"/>
                      <a:r>
                        <a:rPr lang="ru-RU" sz="16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2) страхованием работника от несчастных случаев при исполнении им трудовых обязанностей;</a:t>
                      </a:r>
                    </a:p>
                    <a:p>
                      <a:pPr marL="266700" indent="0" algn="just"/>
                      <a:r>
                        <a:rPr lang="ru-RU" sz="16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3) обязательным страхованием гражданско-правовой ответственности владельцев транспортных средств;</a:t>
                      </a:r>
                    </a:p>
                    <a:p>
                      <a:pPr marL="266700" indent="0" algn="just"/>
                      <a:r>
                        <a:rPr lang="ru-RU" sz="160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обязательным страхованием гражданско-правовой ответственности перевозчика перед пассажирами;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7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10052</TotalTime>
  <Words>842</Words>
  <Application>Microsoft Office PowerPoint</Application>
  <PresentationFormat>Экран (4:3)</PresentationFormat>
  <Paragraphs>121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Рустем Оразалин</dc:creator>
  <cp:lastModifiedBy>user</cp:lastModifiedBy>
  <cp:revision>608</cp:revision>
  <cp:lastPrinted>2019-06-14T04:48:37Z</cp:lastPrinted>
  <dcterms:created xsi:type="dcterms:W3CDTF">2019-01-21T13:03:12Z</dcterms:created>
  <dcterms:modified xsi:type="dcterms:W3CDTF">2019-07-17T10:34:37Z</dcterms:modified>
</cp:coreProperties>
</file>