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2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6" r:id="rId18"/>
    <p:sldId id="290" r:id="rId19"/>
    <p:sldId id="291" r:id="rId20"/>
    <p:sldId id="292" r:id="rId21"/>
    <p:sldId id="293" r:id="rId22"/>
    <p:sldId id="294" r:id="rId23"/>
    <p:sldId id="295" r:id="rId24"/>
    <p:sldId id="2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2B7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4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8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8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2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8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1AC7-3008-4C07-A051-16131112D8D4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75CC-7CAF-4173-8B79-B482266B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899955" y="2622961"/>
            <a:ext cx="10306595" cy="202741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3764280" y="3065169"/>
            <a:ext cx="109728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КАК НАЧАТЬ БЕГАТЬ?</a:t>
            </a:r>
            <a:endParaRPr lang="ru-RU" sz="72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23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6" y="1358536"/>
            <a:ext cx="8354494" cy="53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2985247" y="2702489"/>
            <a:ext cx="10705397" cy="301135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  <a:p>
            <a:r>
              <a:rPr lang="ru-RU" sz="3600" dirty="0" smtClean="0"/>
              <a:t>(ГОРАЗДО БОЛЕЕ ВАЖНЫЙ ВОПРОС)</a:t>
            </a:r>
            <a:endParaRPr lang="ru-RU" sz="36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562574" y="3065168"/>
            <a:ext cx="10972800" cy="1143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КАК ПРОДОЛЖИТЬ?</a:t>
            </a:r>
            <a:endParaRPr lang="ru-RU" sz="72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71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2677886" y="47085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ВНЕДРЕНИЕ БЕГА В ЖИЗНЬ</a:t>
            </a:r>
            <a:endParaRPr lang="ru-RU" sz="48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41378" y="2752728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44321" y="5509545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2214" y="3037336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94528" y="5041188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41792" y="4300797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40105" y="2382533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6621" y="3290884"/>
            <a:ext cx="107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ПОПЫТКА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6665" y="5917854"/>
            <a:ext cx="107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СТИМУЛ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2724" y="3324736"/>
            <a:ext cx="107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ХОББИ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0853" y="4670992"/>
            <a:ext cx="107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ИДЕЯ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1792" y="3712707"/>
            <a:ext cx="107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РАБОТА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36846" y="3037336"/>
            <a:ext cx="1316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БЕГ КАК ЖИЗНЬ…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МИССИЯ…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ПРИЗВАНИЕ…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672046" y="2011680"/>
            <a:ext cx="10241280" cy="3906416"/>
          </a:xfrm>
          <a:custGeom>
            <a:avLst/>
            <a:gdLst>
              <a:gd name="connsiteX0" fmla="*/ 0 w 10241280"/>
              <a:gd name="connsiteY0" fmla="*/ 1123406 h 3906416"/>
              <a:gd name="connsiteX1" fmla="*/ 731520 w 10241280"/>
              <a:gd name="connsiteY1" fmla="*/ 3905794 h 3906416"/>
              <a:gd name="connsiteX2" fmla="*/ 3553097 w 10241280"/>
              <a:gd name="connsiteY2" fmla="*/ 1397726 h 3906416"/>
              <a:gd name="connsiteX3" fmla="*/ 4480560 w 10241280"/>
              <a:gd name="connsiteY3" fmla="*/ 3513909 h 3906416"/>
              <a:gd name="connsiteX4" fmla="*/ 7145383 w 10241280"/>
              <a:gd name="connsiteY4" fmla="*/ 2664823 h 3906416"/>
              <a:gd name="connsiteX5" fmla="*/ 8804365 w 10241280"/>
              <a:gd name="connsiteY5" fmla="*/ 600891 h 3906416"/>
              <a:gd name="connsiteX6" fmla="*/ 10241280 w 10241280"/>
              <a:gd name="connsiteY6" fmla="*/ 0 h 3906416"/>
              <a:gd name="connsiteX7" fmla="*/ 10241280 w 10241280"/>
              <a:gd name="connsiteY7" fmla="*/ 0 h 390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1280" h="3906416">
                <a:moveTo>
                  <a:pt x="0" y="1123406"/>
                </a:moveTo>
                <a:cubicBezTo>
                  <a:pt x="69668" y="2491740"/>
                  <a:pt x="139337" y="3860074"/>
                  <a:pt x="731520" y="3905794"/>
                </a:cubicBezTo>
                <a:cubicBezTo>
                  <a:pt x="1323703" y="3951514"/>
                  <a:pt x="2928257" y="1463040"/>
                  <a:pt x="3553097" y="1397726"/>
                </a:cubicBezTo>
                <a:cubicBezTo>
                  <a:pt x="4177937" y="1332412"/>
                  <a:pt x="3881846" y="3302726"/>
                  <a:pt x="4480560" y="3513909"/>
                </a:cubicBezTo>
                <a:cubicBezTo>
                  <a:pt x="5079274" y="3725092"/>
                  <a:pt x="6424749" y="3150326"/>
                  <a:pt x="7145383" y="2664823"/>
                </a:cubicBezTo>
                <a:cubicBezTo>
                  <a:pt x="7866017" y="2179320"/>
                  <a:pt x="8288382" y="1045028"/>
                  <a:pt x="8804365" y="600891"/>
                </a:cubicBezTo>
                <a:cubicBezTo>
                  <a:pt x="9320348" y="156754"/>
                  <a:pt x="10241280" y="0"/>
                  <a:pt x="10241280" y="0"/>
                </a:cubicBezTo>
                <a:lnTo>
                  <a:pt x="1024128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4" y="2142310"/>
            <a:ext cx="6084273" cy="2413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3301"/>
            <a:ext cx="4677999" cy="4677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3" y="4807629"/>
            <a:ext cx="6084273" cy="1803672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905794" y="344362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894217" y="502579"/>
            <a:ext cx="7519851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Есть ли ЦЕЛЬ?</a:t>
            </a:r>
            <a:endParaRPr lang="ru-RU" sz="60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48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73132"/>
            <a:ext cx="1112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S</a:t>
            </a:r>
            <a:r>
              <a:rPr lang="ru-RU" sz="4400" b="1" dirty="0" smtClean="0">
                <a:solidFill>
                  <a:schemeClr val="bg1"/>
                </a:solidFill>
                <a:cs typeface="Aero Matics Stencil Regular"/>
              </a:rPr>
              <a:t> (</a:t>
            </a:r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specific)</a:t>
            </a:r>
            <a:r>
              <a:rPr lang="en-US" sz="4400" dirty="0" smtClean="0">
                <a:solidFill>
                  <a:schemeClr val="bg1"/>
                </a:solidFill>
                <a:cs typeface="Aero Matics Stencil Regular"/>
              </a:rPr>
              <a:t> – </a:t>
            </a:r>
            <a:r>
              <a:rPr lang="ru-RU" sz="4400" dirty="0" smtClean="0">
                <a:solidFill>
                  <a:schemeClr val="bg1"/>
                </a:solidFill>
                <a:cs typeface="Aero Matics Stencil Regular"/>
              </a:rPr>
              <a:t>цель должна быть конкретна</a:t>
            </a:r>
          </a:p>
          <a:p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M (measurable)</a:t>
            </a:r>
            <a:r>
              <a:rPr lang="en-US" sz="4400" dirty="0" smtClean="0">
                <a:solidFill>
                  <a:schemeClr val="bg1"/>
                </a:solidFill>
                <a:cs typeface="Aero Matics Stencil Regular"/>
              </a:rPr>
              <a:t> – </a:t>
            </a:r>
            <a:r>
              <a:rPr lang="ru-RU" sz="4400" dirty="0" smtClean="0">
                <a:solidFill>
                  <a:schemeClr val="bg1"/>
                </a:solidFill>
                <a:cs typeface="Aero Matics Stencil Regular"/>
              </a:rPr>
              <a:t>измерима</a:t>
            </a:r>
          </a:p>
          <a:p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A (achievable)</a:t>
            </a:r>
            <a:r>
              <a:rPr lang="en-US" sz="4400" dirty="0" smtClean="0">
                <a:solidFill>
                  <a:schemeClr val="bg1"/>
                </a:solidFill>
                <a:cs typeface="Aero Matics Stencil Regular"/>
              </a:rPr>
              <a:t> –</a:t>
            </a:r>
            <a:r>
              <a:rPr lang="ru-RU" sz="4400" dirty="0" smtClean="0">
                <a:solidFill>
                  <a:schemeClr val="bg1"/>
                </a:solidFill>
                <a:cs typeface="Aero Matics Stencil Regular"/>
              </a:rPr>
              <a:t> достижима, по силам именно вам</a:t>
            </a:r>
          </a:p>
          <a:p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R (relevant)</a:t>
            </a:r>
            <a:r>
              <a:rPr lang="en-US" sz="4400" dirty="0" smtClean="0">
                <a:solidFill>
                  <a:schemeClr val="bg1"/>
                </a:solidFill>
                <a:cs typeface="Aero Matics Stencil Regular"/>
              </a:rPr>
              <a:t> – </a:t>
            </a:r>
            <a:r>
              <a:rPr lang="ru-RU" sz="4400" dirty="0" smtClean="0">
                <a:solidFill>
                  <a:schemeClr val="bg1"/>
                </a:solidFill>
                <a:cs typeface="Aero Matics Stencil Regular"/>
              </a:rPr>
              <a:t>актуальна для вас</a:t>
            </a:r>
          </a:p>
          <a:p>
            <a:r>
              <a:rPr lang="en-US" sz="4400" b="1" dirty="0" smtClean="0">
                <a:solidFill>
                  <a:schemeClr val="bg1"/>
                </a:solidFill>
                <a:cs typeface="Aero Matics Stencil Regular"/>
              </a:rPr>
              <a:t>T (time-bound)</a:t>
            </a:r>
            <a:r>
              <a:rPr lang="en-US" sz="4400" dirty="0" smtClean="0">
                <a:solidFill>
                  <a:schemeClr val="bg1"/>
                </a:solidFill>
                <a:cs typeface="Aero Matics Stencil Regular"/>
              </a:rPr>
              <a:t> – </a:t>
            </a:r>
            <a:r>
              <a:rPr lang="ru-RU" sz="4400" dirty="0" smtClean="0">
                <a:solidFill>
                  <a:schemeClr val="bg1"/>
                </a:solidFill>
                <a:cs typeface="Aero Matics Stencil Regular"/>
              </a:rPr>
              <a:t>ограничена по времени</a:t>
            </a:r>
            <a:endParaRPr lang="ru-RU" sz="4400" dirty="0">
              <a:solidFill>
                <a:schemeClr val="bg1"/>
              </a:solidFill>
              <a:cs typeface="Aero Matics Stencil Regular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звание 1"/>
          <p:cNvSpPr txBox="1">
            <a:spLocks/>
          </p:cNvSpPr>
          <p:nvPr/>
        </p:nvSpPr>
        <p:spPr>
          <a:xfrm>
            <a:off x="2664823" y="465066"/>
            <a:ext cx="1112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SMART </a:t>
            </a:r>
            <a:r>
              <a:rPr lang="ru-RU" sz="48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как никогда кстати</a:t>
            </a:r>
            <a:endParaRPr lang="ru-RU" sz="48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02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985247" y="2702489"/>
            <a:ext cx="10705397" cy="301135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758210" y="3636667"/>
            <a:ext cx="715947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PUBLIC </a:t>
            </a:r>
            <a:r>
              <a:rPr lang="ru-RU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</a:br>
            <a:r>
              <a:rPr lang="en-US" sz="72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COMMITMENT</a:t>
            </a:r>
            <a:endParaRPr lang="ru-RU" sz="72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854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356564"/>
            <a:ext cx="8464732" cy="634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66" y="1692277"/>
            <a:ext cx="308283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cs typeface="Aero Matics Stencil Regular"/>
              </a:rPr>
              <a:t>ОБЕЩАЮ!</a:t>
            </a:r>
            <a:endParaRPr lang="ru-RU" sz="3900" dirty="0" smtClean="0">
              <a:solidFill>
                <a:schemeClr val="bg1"/>
              </a:solidFill>
              <a:cs typeface="Aero Matics Stencil Regular"/>
            </a:endParaRPr>
          </a:p>
          <a:p>
            <a:r>
              <a:rPr lang="en-US" sz="3900" dirty="0" smtClean="0">
                <a:solidFill>
                  <a:schemeClr val="bg1"/>
                </a:solidFill>
                <a:cs typeface="Aero Matics Stencil Regular"/>
              </a:rPr>
              <a:t>27 </a:t>
            </a:r>
            <a:r>
              <a:rPr lang="ru-RU" sz="3900" dirty="0" smtClean="0">
                <a:solidFill>
                  <a:schemeClr val="bg1"/>
                </a:solidFill>
                <a:cs typeface="Aero Matics Stencil Regular"/>
              </a:rPr>
              <a:t>мая 2018</a:t>
            </a:r>
          </a:p>
          <a:p>
            <a:endParaRPr lang="ru-RU" sz="3600" dirty="0">
              <a:solidFill>
                <a:schemeClr val="bg1"/>
              </a:solidFill>
              <a:cs typeface="Aero Matics Stencil Regular"/>
            </a:endParaRPr>
          </a:p>
          <a:p>
            <a:r>
              <a:rPr lang="ru-RU" sz="3900" dirty="0" smtClean="0">
                <a:solidFill>
                  <a:schemeClr val="bg1"/>
                </a:solidFill>
                <a:cs typeface="Aero Matics Stencil Regular"/>
              </a:rPr>
              <a:t>СОЛЬНЫЙ ТРИАТЛОН</a:t>
            </a:r>
            <a:endParaRPr lang="ru-RU" sz="3900" dirty="0">
              <a:solidFill>
                <a:schemeClr val="bg1"/>
              </a:solidFill>
              <a:cs typeface="Aero Matics Stencil Regular"/>
            </a:endParaRPr>
          </a:p>
          <a:p>
            <a:r>
              <a:rPr lang="ru-RU" sz="2400" dirty="0" smtClean="0">
                <a:solidFill>
                  <a:schemeClr val="bg1"/>
                </a:solidFill>
                <a:cs typeface="Aero Matics Stencil Regular"/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cs typeface="Aero Matics Stencil Regular"/>
              </a:rPr>
              <a:t>k SWIM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Aero Matics Stencil Regular"/>
              </a:rPr>
              <a:t>200k BIKE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Aero Matics Stencil Regular"/>
              </a:rPr>
              <a:t>50k RUN</a:t>
            </a:r>
            <a:endParaRPr lang="ru-RU" sz="2400" dirty="0">
              <a:solidFill>
                <a:schemeClr val="bg1"/>
              </a:solidFill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12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Изображение 2" descr="12118791_774754115967736_121755292550423458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031483"/>
            <a:ext cx="3995841" cy="3995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83" y="1789612"/>
            <a:ext cx="4580595" cy="3435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01" y="1287327"/>
            <a:ext cx="3442975" cy="5165724"/>
          </a:xfrm>
          <a:prstGeom prst="rect">
            <a:avLst/>
          </a:prstGeom>
        </p:spPr>
      </p:pic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4773441" y="470855"/>
            <a:ext cx="7418559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Как продолжить?</a:t>
            </a:r>
            <a:endParaRPr lang="ru-RU" sz="54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71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Изображение 3" descr="1510511_706517486124733_5013627853611264900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8" y="1647178"/>
            <a:ext cx="3621494" cy="2410557"/>
          </a:xfrm>
          <a:prstGeom prst="rect">
            <a:avLst/>
          </a:prstGeom>
        </p:spPr>
      </p:pic>
      <p:pic>
        <p:nvPicPr>
          <p:cNvPr id="9" name="Изображение 6" descr="11205592_772695376183546_5032264826826010327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2" y="4035837"/>
            <a:ext cx="3621974" cy="2716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11" y="1987272"/>
            <a:ext cx="6211389" cy="4140926"/>
          </a:xfrm>
          <a:prstGeom prst="rect">
            <a:avLst/>
          </a:prstGeom>
        </p:spPr>
      </p:pic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4773441" y="470855"/>
            <a:ext cx="7418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mtClean="0">
                <a:solidFill>
                  <a:schemeClr val="bg1"/>
                </a:solidFill>
                <a:latin typeface="+mn-lt"/>
                <a:cs typeface="Aero Matics Stencil Regular"/>
              </a:rPr>
              <a:t>Как продолжить?</a:t>
            </a:r>
            <a:endParaRPr lang="ru-RU" sz="54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99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985247" y="2702489"/>
            <a:ext cx="10705397" cy="301135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3971109" y="3429000"/>
            <a:ext cx="8220891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А ЧТО ЕСЛИ МАРАФОН – </a:t>
            </a:r>
            <a:br>
              <a:rPr lang="ru-RU" sz="6000" dirty="0" smtClean="0">
                <a:solidFill>
                  <a:schemeClr val="bg1"/>
                </a:solidFill>
                <a:latin typeface="+mn-lt"/>
                <a:cs typeface="Aero Matics Stencil Regular"/>
              </a:rPr>
            </a:br>
            <a:r>
              <a:rPr lang="ru-RU" sz="6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ТОЛЬКО РАЗМИНКА?</a:t>
            </a:r>
            <a:endParaRPr lang="ru-RU" sz="60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12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2" y="1825546"/>
            <a:ext cx="6352704" cy="3716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88" y="1289713"/>
            <a:ext cx="4278573" cy="4278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29" y="3533041"/>
            <a:ext cx="2809100" cy="28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" y="1893096"/>
            <a:ext cx="5741126" cy="3827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1136489"/>
            <a:ext cx="4944292" cy="3708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97" y="3109819"/>
            <a:ext cx="6396083" cy="3597797"/>
          </a:xfrm>
          <a:prstGeom prst="rect">
            <a:avLst/>
          </a:prstGeom>
        </p:spPr>
      </p:pic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4724400" y="43005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Бег – это только начало…</a:t>
            </a:r>
            <a:endParaRPr lang="ru-RU" sz="48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48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65" y="1866575"/>
            <a:ext cx="7355270" cy="4898724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4724400" y="43005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ПОБЕЖАЛИ?!</a:t>
            </a:r>
            <a:endParaRPr lang="ru-RU" sz="80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24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4724400" y="43005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КОНТАКТЫ</a:t>
            </a:r>
            <a:endParaRPr lang="ru-RU" sz="80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212" y="2252749"/>
            <a:ext cx="77308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Facebook:</a:t>
            </a:r>
          </a:p>
          <a:p>
            <a:r>
              <a:rPr lang="kk-KZ" sz="3200" b="1" dirty="0" smtClean="0">
                <a:solidFill>
                  <a:schemeClr val="bg1"/>
                </a:solidFill>
              </a:rPr>
              <a:t>Арт</a:t>
            </a:r>
            <a:r>
              <a:rPr lang="ru-RU" sz="3200" b="1" dirty="0" err="1" smtClean="0">
                <a:solidFill>
                  <a:schemeClr val="bg1"/>
                </a:solidFill>
              </a:rPr>
              <a:t>ём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Якупов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Artem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Yakupov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Instagram: @</a:t>
            </a:r>
            <a:r>
              <a:rPr lang="en-US" sz="3200" b="1" dirty="0" err="1" smtClean="0">
                <a:solidFill>
                  <a:schemeClr val="bg1"/>
                </a:solidFill>
              </a:rPr>
              <a:t>yakartem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www.almaty-marathon.kz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Трассы Алматы Марафона сертифицированы согласно правилам AIMS и IAAF и имеют категорию “B” </a:t>
            </a:r>
            <a:r>
              <a:rPr lang="ru-RU" b="1" dirty="0"/>
              <a:t>(</a:t>
            </a:r>
            <a:r>
              <a:rPr lang="ru-RU" dirty="0"/>
              <a:t>Чемпионаты мира и другие международные соревнования на территории своей </a:t>
            </a:r>
            <a:r>
              <a:rPr lang="ru-RU" dirty="0" smtClean="0"/>
              <a:t>страны)</a:t>
            </a: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организации многотысячного мероприятия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52811" y="4446376"/>
            <a:ext cx="304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16,17.jpg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4616582" y="470855"/>
            <a:ext cx="724013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Феномен любительского бега</a:t>
            </a:r>
            <a:endParaRPr lang="ru-RU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  <p:pic>
        <p:nvPicPr>
          <p:cNvPr id="11" name="Изображение 2" descr="0,,17960108_303,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" y="1932470"/>
            <a:ext cx="5479968" cy="3084439"/>
          </a:xfrm>
          <a:prstGeom prst="rect">
            <a:avLst/>
          </a:prstGeom>
        </p:spPr>
      </p:pic>
      <p:pic>
        <p:nvPicPr>
          <p:cNvPr id="12" name="Изображение 3" descr="ZwWcYgA4qI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7966"/>
            <a:ext cx="5968038" cy="32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756"/>
            <a:ext cx="1219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48261" y="6254083"/>
            <a:ext cx="327546" cy="28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77115" y="5813159"/>
            <a:ext cx="491319" cy="464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97229" y="5251534"/>
            <a:ext cx="802943" cy="74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06700" y="4574002"/>
            <a:ext cx="1050877" cy="1063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40295" y="3593653"/>
            <a:ext cx="1622486" cy="1561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067504" y="2313511"/>
            <a:ext cx="10545376" cy="408387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430912" y="2313511"/>
            <a:ext cx="2435729" cy="22604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572B7"/>
                </a:solidFill>
              </a:rPr>
              <a:t>Я МАРАФОНЕЦ!</a:t>
            </a:r>
            <a:r>
              <a:rPr lang="ru-RU" sz="2000" b="1" dirty="0" smtClean="0">
                <a:solidFill>
                  <a:schemeClr val="bg1"/>
                </a:solidFill>
              </a:rPr>
              <a:t>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330" y="3375785"/>
            <a:ext cx="13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Первый </a:t>
            </a:r>
          </a:p>
          <a:p>
            <a:r>
              <a:rPr lang="ru-RU" b="1" dirty="0">
                <a:solidFill>
                  <a:schemeClr val="bg1"/>
                </a:solidFill>
              </a:rPr>
              <a:t>Километр!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653" y="5461193"/>
            <a:ext cx="134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5 километров!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3387" y="4887363"/>
            <a:ext cx="134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УРА! 10-ка!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1185" y="3799763"/>
            <a:ext cx="1072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Ого! Быстрая 10-ка!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0708" y="2766072"/>
            <a:ext cx="183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Уф! Полумарафон!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7504" y="4065816"/>
            <a:ext cx="31729" cy="2070073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3853543" y="310835"/>
            <a:ext cx="9052560" cy="14630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745239" y="421310"/>
            <a:ext cx="6098469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  <a:cs typeface="Aero Matics Stencil Regular"/>
              </a:rPr>
              <a:t>Стратегия малых побед</a:t>
            </a:r>
            <a:endParaRPr lang="ru-RU" sz="4000" dirty="0">
              <a:solidFill>
                <a:schemeClr val="bg1"/>
              </a:solidFill>
              <a:latin typeface="+mn-lt"/>
              <a:cs typeface="Aero Matics Stenci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6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197</Words>
  <Application>Microsoft Office PowerPoint</Application>
  <PresentationFormat>Произвольный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 многотысячного мероприятия</vt:lpstr>
      <vt:lpstr>Феномен любительского бега</vt:lpstr>
      <vt:lpstr>Стратегия малых побед</vt:lpstr>
      <vt:lpstr>КАК НАЧАТЬ БЕГАТЬ?</vt:lpstr>
      <vt:lpstr>Презентация PowerPoint</vt:lpstr>
      <vt:lpstr>КАК ПРОДОЛЖИТЬ?</vt:lpstr>
      <vt:lpstr>Презентация PowerPoint</vt:lpstr>
      <vt:lpstr>Есть ли ЦЕЛЬ?</vt:lpstr>
      <vt:lpstr>Презентация PowerPoint</vt:lpstr>
      <vt:lpstr>PUBLIC  COMMITMENT</vt:lpstr>
      <vt:lpstr>Презентация PowerPoint</vt:lpstr>
      <vt:lpstr>Как продолжить?</vt:lpstr>
      <vt:lpstr>Презентация PowerPoint</vt:lpstr>
      <vt:lpstr>А ЧТО ЕСЛИ МАРАФОН –  ТОЛЬКО РАЗМИНКА?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Ивент-индустрия.  Ее взаимосвязь с туризмом, сферой услуг.</dc:title>
  <dc:creator>Екатерина Храмова</dc:creator>
  <cp:lastModifiedBy>Ярослав</cp:lastModifiedBy>
  <cp:revision>77</cp:revision>
  <dcterms:created xsi:type="dcterms:W3CDTF">2017-10-31T03:30:43Z</dcterms:created>
  <dcterms:modified xsi:type="dcterms:W3CDTF">2018-03-16T09:36:30Z</dcterms:modified>
</cp:coreProperties>
</file>